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48"/>
  </p:notesMasterIdLst>
  <p:handoutMasterIdLst>
    <p:handoutMasterId r:id="rId49"/>
  </p:handoutMasterIdLst>
  <p:sldIdLst>
    <p:sldId id="829" r:id="rId2"/>
    <p:sldId id="259" r:id="rId3"/>
    <p:sldId id="1053" r:id="rId4"/>
    <p:sldId id="1104" r:id="rId5"/>
    <p:sldId id="1105" r:id="rId6"/>
    <p:sldId id="1102" r:id="rId7"/>
    <p:sldId id="262" r:id="rId8"/>
    <p:sldId id="799" r:id="rId9"/>
    <p:sldId id="1103" r:id="rId10"/>
    <p:sldId id="1107" r:id="rId11"/>
    <p:sldId id="1108" r:id="rId12"/>
    <p:sldId id="1109" r:id="rId13"/>
    <p:sldId id="1110" r:id="rId14"/>
    <p:sldId id="1111" r:id="rId15"/>
    <p:sldId id="1112" r:id="rId16"/>
    <p:sldId id="1113" r:id="rId17"/>
    <p:sldId id="1114" r:id="rId18"/>
    <p:sldId id="1115" r:id="rId19"/>
    <p:sldId id="1116" r:id="rId20"/>
    <p:sldId id="1117" r:id="rId21"/>
    <p:sldId id="1118" r:id="rId22"/>
    <p:sldId id="1119" r:id="rId23"/>
    <p:sldId id="1120" r:id="rId24"/>
    <p:sldId id="1121" r:id="rId25"/>
    <p:sldId id="1122" r:id="rId26"/>
    <p:sldId id="1123" r:id="rId27"/>
    <p:sldId id="1124" r:id="rId28"/>
    <p:sldId id="1127" r:id="rId29"/>
    <p:sldId id="1125" r:id="rId30"/>
    <p:sldId id="1126" r:id="rId31"/>
    <p:sldId id="1137" r:id="rId32"/>
    <p:sldId id="1141" r:id="rId33"/>
    <p:sldId id="1128" r:id="rId34"/>
    <p:sldId id="1139" r:id="rId35"/>
    <p:sldId id="1140" r:id="rId36"/>
    <p:sldId id="1136" r:id="rId37"/>
    <p:sldId id="1129" r:id="rId38"/>
    <p:sldId id="1130" r:id="rId39"/>
    <p:sldId id="1131" r:id="rId40"/>
    <p:sldId id="1133" r:id="rId41"/>
    <p:sldId id="1134" r:id="rId42"/>
    <p:sldId id="1135" r:id="rId43"/>
    <p:sldId id="1142" r:id="rId44"/>
    <p:sldId id="790" r:id="rId45"/>
    <p:sldId id="298" r:id="rId46"/>
    <p:sldId id="299" r:id="rId47"/>
  </p:sldIdLst>
  <p:sldSz cx="9144000" cy="5143500" type="screen16x9"/>
  <p:notesSz cx="6807200" cy="99393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95DF16-B072-461B-9463-CF28750CB27B}">
          <p14:sldIdLst>
            <p14:sldId id="829"/>
            <p14:sldId id="259"/>
            <p14:sldId id="1053"/>
            <p14:sldId id="1104"/>
            <p14:sldId id="1105"/>
            <p14:sldId id="1102"/>
            <p14:sldId id="262"/>
            <p14:sldId id="799"/>
            <p14:sldId id="1103"/>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7"/>
            <p14:sldId id="1125"/>
            <p14:sldId id="1126"/>
            <p14:sldId id="1137"/>
            <p14:sldId id="1141"/>
            <p14:sldId id="1128"/>
            <p14:sldId id="1139"/>
            <p14:sldId id="1140"/>
            <p14:sldId id="1136"/>
            <p14:sldId id="1129"/>
            <p14:sldId id="1130"/>
            <p14:sldId id="1131"/>
            <p14:sldId id="1133"/>
            <p14:sldId id="1134"/>
            <p14:sldId id="1135"/>
            <p14:sldId id="1142"/>
            <p14:sldId id="790"/>
            <p14:sldId id="298"/>
            <p14:sldId id="299"/>
          </p14:sldIdLst>
        </p14:section>
      </p14:sectionLst>
    </p:ext>
    <p:ext uri="{EFAFB233-063F-42B5-8137-9DF3F51BA10A}">
      <p15:sldGuideLst xmlns:p15="http://schemas.microsoft.com/office/powerpoint/2012/main">
        <p15:guide id="1" orient="horz" pos="123" userDrawn="1">
          <p15:clr>
            <a:srgbClr val="A4A3A4"/>
          </p15:clr>
        </p15:guide>
        <p15:guide id="5" pos="295" userDrawn="1">
          <p15:clr>
            <a:srgbClr val="A4A3A4"/>
          </p15:clr>
        </p15:guide>
        <p15:guide id="6" pos="3787" userDrawn="1">
          <p15:clr>
            <a:srgbClr val="A4A3A4"/>
          </p15:clr>
        </p15:guide>
        <p15:guide id="7" orient="horz" pos="2754" userDrawn="1">
          <p15:clr>
            <a:srgbClr val="A4A3A4"/>
          </p15:clr>
        </p15:guide>
        <p15:guide id="10" pos="204" userDrawn="1">
          <p15:clr>
            <a:srgbClr val="A4A3A4"/>
          </p15:clr>
        </p15:guide>
        <p15:guide id="11" pos="521" userDrawn="1">
          <p15:clr>
            <a:srgbClr val="A4A3A4"/>
          </p15:clr>
        </p15:guide>
        <p15:guide id="12" pos="431" userDrawn="1">
          <p15:clr>
            <a:srgbClr val="A4A3A4"/>
          </p15:clr>
        </p15:guide>
        <p15:guide id="13" orient="horz" pos="486" userDrawn="1">
          <p15:clr>
            <a:srgbClr val="A4A3A4"/>
          </p15:clr>
        </p15:guide>
        <p15:guide id="14" orient="horz" pos="758" userDrawn="1">
          <p15:clr>
            <a:srgbClr val="A4A3A4"/>
          </p15:clr>
        </p15:guide>
        <p15:guide id="15" orient="horz" pos="804" userDrawn="1">
          <p15:clr>
            <a:srgbClr val="A4A3A4"/>
          </p15:clr>
        </p15:guide>
        <p15:guide id="16" orient="horz" pos="103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0CE9C"/>
    <a:srgbClr val="0AB2BA"/>
    <a:srgbClr val="007EB0"/>
    <a:srgbClr val="0C5CA4"/>
    <a:srgbClr val="0076A3"/>
    <a:srgbClr val="1C999C"/>
    <a:srgbClr val="54A20E"/>
    <a:srgbClr val="0E6EC3"/>
    <a:srgbClr val="F2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밝은 스타일 2 - 강조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38" autoAdjust="0"/>
    <p:restoredTop sz="86329" autoAdjust="0"/>
  </p:normalViewPr>
  <p:slideViewPr>
    <p:cSldViewPr>
      <p:cViewPr varScale="1">
        <p:scale>
          <a:sx n="151" d="100"/>
          <a:sy n="151" d="100"/>
        </p:scale>
        <p:origin x="1016" y="184"/>
      </p:cViewPr>
      <p:guideLst>
        <p:guide orient="horz" pos="123"/>
        <p:guide pos="295"/>
        <p:guide pos="3787"/>
        <p:guide orient="horz" pos="2754"/>
        <p:guide pos="204"/>
        <p:guide pos="521"/>
        <p:guide pos="431"/>
        <p:guide orient="horz" pos="486"/>
        <p:guide orient="horz" pos="758"/>
        <p:guide orient="horz" pos="804"/>
        <p:guide orient="horz" pos="103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58" d="100"/>
          <a:sy n="158" d="100"/>
        </p:scale>
        <p:origin x="6880" y="21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ko-KR" altLang="en-US" dirty="0">
              <a:latin typeface="나눔바른고딕" pitchFamily="50" charset="-127"/>
              <a:ea typeface="나눔바른고딕" pitchFamily="50" charset="-127"/>
            </a:endParaRPr>
          </a:p>
        </p:txBody>
      </p:sp>
      <p:sp>
        <p:nvSpPr>
          <p:cNvPr id="3" name="날짜 개체 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5B087FED-F064-4CBC-9BBB-7623E9DD0B85}" type="datetimeFigureOut">
              <a:rPr lang="ko-KR" altLang="en-US" smtClean="0">
                <a:latin typeface="나눔바른고딕" pitchFamily="50" charset="-127"/>
                <a:ea typeface="나눔바른고딕" pitchFamily="50" charset="-127"/>
              </a:rPr>
              <a:pPr/>
              <a:t>2022. 6. 6.</a:t>
            </a:fld>
            <a:endParaRPr lang="ko-KR" altLang="en-US" dirty="0">
              <a:latin typeface="나눔바른고딕" pitchFamily="50" charset="-127"/>
              <a:ea typeface="나눔바른고딕" pitchFamily="50" charset="-127"/>
            </a:endParaRPr>
          </a:p>
        </p:txBody>
      </p:sp>
      <p:sp>
        <p:nvSpPr>
          <p:cNvPr id="4" name="바닥글 개체 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ko-KR" altLang="en-US" dirty="0">
              <a:latin typeface="나눔바른고딕" pitchFamily="50" charset="-127"/>
              <a:ea typeface="나눔바른고딕" pitchFamily="50" charset="-127"/>
            </a:endParaRPr>
          </a:p>
        </p:txBody>
      </p:sp>
      <p:sp>
        <p:nvSpPr>
          <p:cNvPr id="5" name="슬라이드 번호 개체 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3CAF09AB-3BE7-4AFB-8DE2-E0024338E384}" type="slidenum">
              <a:rPr lang="ko-KR" altLang="en-US" smtClean="0">
                <a:latin typeface="나눔바른고딕" pitchFamily="50" charset="-127"/>
                <a:ea typeface="나눔바른고딕" pitchFamily="50" charset="-127"/>
              </a:rPr>
              <a:pPr/>
              <a:t>‹#›</a:t>
            </a:fld>
            <a:endParaRPr lang="ko-KR" altLang="en-US" dirty="0">
              <a:latin typeface="나눔바른고딕" pitchFamily="50" charset="-127"/>
              <a:ea typeface="나눔바른고딕" pitchFamily="50" charset="-127"/>
            </a:endParaRPr>
          </a:p>
        </p:txBody>
      </p:sp>
    </p:spTree>
    <p:extLst>
      <p:ext uri="{BB962C8B-B14F-4D97-AF65-F5344CB8AC3E}">
        <p14:creationId xmlns:p14="http://schemas.microsoft.com/office/powerpoint/2010/main" val="19105507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atin typeface="나눔바른고딕" pitchFamily="50" charset="-127"/>
                <a:ea typeface="나눔바른고딕" pitchFamily="50" charset="-127"/>
              </a:defRPr>
            </a:lvl1pPr>
          </a:lstStyle>
          <a:p>
            <a:endParaRPr lang="ko-KR" altLang="en-US" dirty="0"/>
          </a:p>
        </p:txBody>
      </p:sp>
      <p:sp>
        <p:nvSpPr>
          <p:cNvPr id="3" name="날짜 개체 틀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atin typeface="나눔바른고딕" pitchFamily="50" charset="-127"/>
                <a:ea typeface="나눔바른고딕" pitchFamily="50" charset="-127"/>
              </a:defRPr>
            </a:lvl1pPr>
          </a:lstStyle>
          <a:p>
            <a:fld id="{7B47AA1E-77FB-43DB-A1EF-13FD4601E1CB}" type="datetimeFigureOut">
              <a:rPr lang="ko-KR" altLang="en-US" smtClean="0"/>
              <a:pPr/>
              <a:t>2022. 6. 6.</a:t>
            </a:fld>
            <a:endParaRPr lang="ko-KR" altLang="en-US" dirty="0"/>
          </a:p>
        </p:txBody>
      </p:sp>
      <p:sp>
        <p:nvSpPr>
          <p:cNvPr id="4" name="슬라이드 이미지 개체 틀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atin typeface="나눔바른고딕" pitchFamily="50" charset="-127"/>
                <a:ea typeface="나눔바른고딕" pitchFamily="50" charset="-127"/>
              </a:defRPr>
            </a:lvl1pPr>
          </a:lstStyle>
          <a:p>
            <a:endParaRPr lang="ko-KR" altLang="en-US" dirty="0"/>
          </a:p>
        </p:txBody>
      </p:sp>
      <p:sp>
        <p:nvSpPr>
          <p:cNvPr id="7" name="슬라이드 번호 개체 틀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atin typeface="나눔바른고딕" pitchFamily="50" charset="-127"/>
                <a:ea typeface="나눔바른고딕" pitchFamily="50" charset="-127"/>
              </a:defRPr>
            </a:lvl1pPr>
          </a:lstStyle>
          <a:p>
            <a:fld id="{8D041AF3-492D-4A22-94C2-082532C36E9A}" type="slidenum">
              <a:rPr lang="ko-KR" altLang="en-US" smtClean="0"/>
              <a:pPr/>
              <a:t>‹#›</a:t>
            </a:fld>
            <a:endParaRPr lang="ko-KR" altLang="en-US" dirty="0"/>
          </a:p>
        </p:txBody>
      </p:sp>
    </p:spTree>
    <p:extLst>
      <p:ext uri="{BB962C8B-B14F-4D97-AF65-F5344CB8AC3E}">
        <p14:creationId xmlns:p14="http://schemas.microsoft.com/office/powerpoint/2010/main" val="2487106926"/>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나눔바른고딕" pitchFamily="50" charset="-127"/>
        <a:ea typeface="나눔바른고딕" pitchFamily="50" charset="-127"/>
        <a:cs typeface="+mn-cs"/>
      </a:defRPr>
    </a:lvl1pPr>
    <a:lvl2pPr marL="457200" algn="l" defTabSz="914400" rtl="0" eaLnBrk="1" latinLnBrk="1" hangingPunct="1">
      <a:defRPr sz="1200" kern="1200">
        <a:solidFill>
          <a:schemeClr val="tx1"/>
        </a:solidFill>
        <a:latin typeface="나눔바른고딕" pitchFamily="50" charset="-127"/>
        <a:ea typeface="나눔바른고딕" pitchFamily="50" charset="-127"/>
        <a:cs typeface="+mn-cs"/>
      </a:defRPr>
    </a:lvl2pPr>
    <a:lvl3pPr marL="914400" algn="l" defTabSz="914400" rtl="0" eaLnBrk="1" latinLnBrk="1" hangingPunct="1">
      <a:defRPr sz="1200" kern="1200">
        <a:solidFill>
          <a:schemeClr val="tx1"/>
        </a:solidFill>
        <a:latin typeface="나눔바른고딕" pitchFamily="50" charset="-127"/>
        <a:ea typeface="나눔바른고딕" pitchFamily="50" charset="-127"/>
        <a:cs typeface="+mn-cs"/>
      </a:defRPr>
    </a:lvl3pPr>
    <a:lvl4pPr marL="1371600" algn="l" defTabSz="914400" rtl="0" eaLnBrk="1" latinLnBrk="1" hangingPunct="1">
      <a:defRPr sz="1200" kern="1200">
        <a:solidFill>
          <a:schemeClr val="tx1"/>
        </a:solidFill>
        <a:latin typeface="나눔바른고딕" pitchFamily="50" charset="-127"/>
        <a:ea typeface="나눔바른고딕" pitchFamily="50" charset="-127"/>
        <a:cs typeface="+mn-cs"/>
      </a:defRPr>
    </a:lvl4pPr>
    <a:lvl5pPr marL="1828800" algn="l" defTabSz="914400" rtl="0" eaLnBrk="1" latinLnBrk="1" hangingPunct="1">
      <a:defRPr sz="1200" kern="1200">
        <a:solidFill>
          <a:schemeClr val="tx1"/>
        </a:solidFill>
        <a:latin typeface="나눔바른고딕" pitchFamily="50" charset="-127"/>
        <a:ea typeface="나눔바른고딕"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4:notes"/>
          <p:cNvSpPr txBox="1">
            <a:spLocks noGrp="1"/>
          </p:cNvSpPr>
          <p:nvPr>
            <p:ph type="body" idx="1"/>
          </p:nvPr>
        </p:nvSpPr>
        <p:spPr>
          <a:xfrm>
            <a:off x="680720" y="4721186"/>
            <a:ext cx="5445760" cy="447270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 name="Google Shape;50;p4:notes"/>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pic>
        <p:nvPicPr>
          <p:cNvPr id="1026" name="Picture 2" descr="D:\2016_서울대\02_콘텐츠개발\02_기획\01_과정기획\02_교양강좌\PPT템플릿\2차 수정\[교양강좌,교수강의]PPT템플릿_타입B_수정.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9B2E-B7C7-49F7-A595-3F5401636DCE}"/>
              </a:ext>
            </a:extLst>
          </p:cNvPr>
          <p:cNvSpPr>
            <a:spLocks noGrp="1"/>
          </p:cNvSpPr>
          <p:nvPr>
            <p:ph type="title"/>
          </p:nvPr>
        </p:nvSpPr>
        <p:spPr>
          <a:xfrm>
            <a:off x="335760" y="63702"/>
            <a:ext cx="8064896" cy="511200"/>
          </a:xfrm>
          <a:prstGeom prst="rect">
            <a:avLst/>
          </a:prstGeom>
        </p:spPr>
        <p:txBody>
          <a:bodyPr/>
          <a:lstStyle>
            <a:lvl1pPr algn="l">
              <a:defRPr sz="2800" b="1">
                <a:solidFill>
                  <a:schemeClr val="bg1"/>
                </a:solidFill>
                <a:latin typeface="Times New Roman" panose="02020603050405020304" pitchFamily="18" charset="0"/>
                <a:ea typeface="나눔바른고딕" panose="020B0603020101020101" pitchFamily="34" charset="-127"/>
                <a:cs typeface="Times New Roman" panose="02020603050405020304" pitchFamily="18" charset="0"/>
              </a:defRPr>
            </a:lvl1pPr>
          </a:lstStyle>
          <a:p>
            <a:endParaRPr lang="en-US" dirty="0"/>
          </a:p>
        </p:txBody>
      </p:sp>
      <p:sp>
        <p:nvSpPr>
          <p:cNvPr id="5" name="Content Placeholder 4">
            <a:extLst>
              <a:ext uri="{FF2B5EF4-FFF2-40B4-BE49-F238E27FC236}">
                <a16:creationId xmlns:a16="http://schemas.microsoft.com/office/drawing/2014/main" id="{C47F1339-114B-48E9-80FD-0BC2730F8166}"/>
              </a:ext>
            </a:extLst>
          </p:cNvPr>
          <p:cNvSpPr>
            <a:spLocks noGrp="1"/>
          </p:cNvSpPr>
          <p:nvPr>
            <p:ph sz="quarter" idx="10"/>
          </p:nvPr>
        </p:nvSpPr>
        <p:spPr>
          <a:xfrm>
            <a:off x="467544" y="843558"/>
            <a:ext cx="8424936" cy="4105275"/>
          </a:xfrm>
          <a:prstGeom prst="rect">
            <a:avLst/>
          </a:prstGeom>
        </p:spPr>
        <p:txBody>
          <a:bodyPr/>
          <a:lstStyle>
            <a:lvl1pPr marL="457200" indent="-457200" eaLnBrk="0" latinLnBrk="0">
              <a:lnSpc>
                <a:spcPct val="125000"/>
              </a:lnSpc>
              <a:buFont typeface="+mj-lt"/>
              <a:buAutoNum type="arabicPeriod"/>
              <a:defRPr sz="2400" b="1">
                <a:latin typeface="Times New Roman" panose="02020603050405020304" pitchFamily="18" charset="0"/>
                <a:ea typeface="나눔바른고딕" panose="020B0603020101020101" pitchFamily="34" charset="-127"/>
                <a:cs typeface="Times New Roman" panose="02020603050405020304" pitchFamily="18" charset="0"/>
              </a:defRPr>
            </a:lvl1pPr>
            <a:lvl2pPr marL="742950" indent="-285750" eaLnBrk="0" latinLnBrk="0">
              <a:lnSpc>
                <a:spcPct val="125000"/>
              </a:lnSpc>
              <a:buFontTx/>
              <a:buBlip>
                <a:blip r:embed="rId2"/>
              </a:buBlip>
              <a:defRPr sz="2000">
                <a:latin typeface="Times New Roman" panose="02020603050405020304" pitchFamily="18" charset="0"/>
                <a:ea typeface="나눔바른고딕" panose="020B0603020101020101" pitchFamily="34" charset="-127"/>
                <a:cs typeface="Times New Roman" panose="02020603050405020304" pitchFamily="18" charset="0"/>
              </a:defRPr>
            </a:lvl2pPr>
            <a:lvl3pPr marL="1143000" indent="-228600" eaLnBrk="0" latinLnBrk="0">
              <a:lnSpc>
                <a:spcPct val="125000"/>
              </a:lnSpc>
              <a:buFontTx/>
              <a:buBlip>
                <a:blip r:embed="rId3"/>
              </a:buBlip>
              <a:defRPr sz="1800">
                <a:latin typeface="Times New Roman" panose="02020603050405020304" pitchFamily="18" charset="0"/>
                <a:ea typeface="나눔바른고딕" panose="020B0603020101020101" pitchFamily="34" charset="-127"/>
                <a:cs typeface="Times New Roman" panose="02020603050405020304" pitchFamily="18" charset="0"/>
              </a:defRPr>
            </a:lvl3pPr>
            <a:lvl4pPr marL="1600200" indent="-228600" eaLnBrk="0" latinLnBrk="0">
              <a:lnSpc>
                <a:spcPct val="125000"/>
              </a:lnSpc>
              <a:buFont typeface="Wingdings" panose="05000000000000000000" pitchFamily="2" charset="2"/>
              <a:buChar char="Ø"/>
              <a:defRPr sz="1600">
                <a:latin typeface="Times New Roman" panose="02020603050405020304" pitchFamily="18" charset="0"/>
                <a:ea typeface="나눔바른고딕" panose="020B0603020101020101" pitchFamily="34" charset="-127"/>
                <a:cs typeface="Times New Roman" panose="02020603050405020304" pitchFamily="18" charset="0"/>
              </a:defRPr>
            </a:lvl4pPr>
            <a:lvl5pPr marL="2057400" indent="-228600" eaLnBrk="0" latinLnBrk="0">
              <a:lnSpc>
                <a:spcPct val="125000"/>
              </a:lnSpc>
              <a:buFont typeface="Arial" panose="020B0604020202020204" pitchFamily="34" charset="0"/>
              <a:buChar char="•"/>
              <a:defRPr sz="1600">
                <a:latin typeface="Times New Roman" panose="02020603050405020304" pitchFamily="18" charset="0"/>
                <a:ea typeface="나눔바른고딕" panose="020B0603020101020101" pitchFamily="34" charset="-127"/>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748D8354-A65D-C047-AD81-8FE636BFF63E}"/>
              </a:ext>
            </a:extLst>
          </p:cNvPr>
          <p:cNvSpPr txBox="1"/>
          <p:nvPr userDrawn="1"/>
        </p:nvSpPr>
        <p:spPr>
          <a:xfrm>
            <a:off x="8028384" y="4731990"/>
            <a:ext cx="936104" cy="276999"/>
          </a:xfrm>
          <a:prstGeom prst="rect">
            <a:avLst/>
          </a:prstGeom>
          <a:noFill/>
        </p:spPr>
        <p:txBody>
          <a:bodyPr wrap="square" rtlCol="0">
            <a:spAutoFit/>
          </a:bodyPr>
          <a:lstStyle/>
          <a:p>
            <a:pPr algn="r"/>
            <a:fld id="{12FD7DC0-0036-4543-B1C3-23A408FDE266}" type="slidenum">
              <a:rPr lang="en-US" sz="1200" smtClean="0">
                <a:latin typeface="나눔바른고딕" panose="020B0603020101020101" pitchFamily="34" charset="-127"/>
                <a:ea typeface="나눔바른고딕" panose="020B0603020101020101" pitchFamily="34" charset="-127"/>
              </a:rPr>
              <a:pPr algn="r"/>
              <a:t>‹#›</a:t>
            </a:fld>
            <a:r>
              <a:rPr lang="en-US" sz="1200" dirty="0">
                <a:latin typeface="나눔바른고딕" panose="020B0603020101020101" pitchFamily="34" charset="-127"/>
                <a:ea typeface="나눔바른고딕" panose="020B0603020101020101" pitchFamily="34" charset="-127"/>
              </a:rPr>
              <a:t> / </a:t>
            </a:r>
            <a:r>
              <a:rPr lang="en-US" altLang="ko-KR" sz="1200" dirty="0">
                <a:latin typeface="나눔바른고딕" panose="020B0603020101020101" pitchFamily="34" charset="-127"/>
                <a:ea typeface="나눔바른고딕" panose="020B0603020101020101" pitchFamily="34" charset="-127"/>
              </a:rPr>
              <a:t>45</a:t>
            </a:r>
            <a:endParaRPr lang="en-US" sz="1200" dirty="0">
              <a:solidFill>
                <a:srgbClr val="551111"/>
              </a:solidFill>
              <a:effectLst>
                <a:outerShdw blurRad="50800" dist="38100" dir="2700000" algn="tl" rotWithShape="0">
                  <a:prstClr val="black">
                    <a:alpha val="40000"/>
                  </a:prstClr>
                </a:outerShdw>
              </a:effectLst>
              <a:latin typeface="나눔바른고딕" panose="020B0603020101020101" pitchFamily="34" charset="-127"/>
              <a:ea typeface="나눔바른고딕" panose="020B0603020101020101" pitchFamily="34" charset="-127"/>
            </a:endParaRPr>
          </a:p>
        </p:txBody>
      </p:sp>
    </p:spTree>
    <p:extLst>
      <p:ext uri="{BB962C8B-B14F-4D97-AF65-F5344CB8AC3E}">
        <p14:creationId xmlns:p14="http://schemas.microsoft.com/office/powerpoint/2010/main" val="2455695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9B2E-B7C7-49F7-A595-3F5401636DCE}"/>
              </a:ext>
            </a:extLst>
          </p:cNvPr>
          <p:cNvSpPr>
            <a:spLocks noGrp="1"/>
          </p:cNvSpPr>
          <p:nvPr>
            <p:ph type="title"/>
          </p:nvPr>
        </p:nvSpPr>
        <p:spPr>
          <a:xfrm>
            <a:off x="335760" y="63702"/>
            <a:ext cx="8064896" cy="511200"/>
          </a:xfrm>
          <a:prstGeom prst="rect">
            <a:avLst/>
          </a:prstGeom>
        </p:spPr>
        <p:txBody>
          <a:bodyPr/>
          <a:lstStyle>
            <a:lvl1pPr algn="l">
              <a:defRPr sz="2800" b="1">
                <a:solidFill>
                  <a:schemeClr val="bg1"/>
                </a:solidFill>
                <a:latin typeface="Times New Roman" panose="02020603050405020304" pitchFamily="18" charset="0"/>
                <a:ea typeface="나눔바른고딕" panose="020B0603020101020101" pitchFamily="34" charset="-127"/>
                <a:cs typeface="Times New Roman" panose="02020603050405020304" pitchFamily="18" charset="0"/>
              </a:defRPr>
            </a:lvl1pPr>
          </a:lstStyle>
          <a:p>
            <a:endParaRPr lang="en-US" dirty="0"/>
          </a:p>
        </p:txBody>
      </p:sp>
      <p:sp>
        <p:nvSpPr>
          <p:cNvPr id="5" name="Content Placeholder 4">
            <a:extLst>
              <a:ext uri="{FF2B5EF4-FFF2-40B4-BE49-F238E27FC236}">
                <a16:creationId xmlns:a16="http://schemas.microsoft.com/office/drawing/2014/main" id="{C47F1339-114B-48E9-80FD-0BC2730F8166}"/>
              </a:ext>
            </a:extLst>
          </p:cNvPr>
          <p:cNvSpPr>
            <a:spLocks noGrp="1"/>
          </p:cNvSpPr>
          <p:nvPr>
            <p:ph sz="quarter" idx="10"/>
          </p:nvPr>
        </p:nvSpPr>
        <p:spPr>
          <a:xfrm>
            <a:off x="467544" y="843558"/>
            <a:ext cx="8424936" cy="4105275"/>
          </a:xfrm>
          <a:prstGeom prst="rect">
            <a:avLst/>
          </a:prstGeom>
        </p:spPr>
        <p:txBody>
          <a:bodyPr/>
          <a:lstStyle>
            <a:lvl1pPr marL="457200" indent="-457200" eaLnBrk="0" latinLnBrk="0">
              <a:lnSpc>
                <a:spcPct val="125000"/>
              </a:lnSpc>
              <a:buFont typeface="+mj-lt"/>
              <a:buAutoNum type="arabicPeriod"/>
              <a:defRPr sz="2400" b="1">
                <a:latin typeface="Times New Roman" panose="02020603050405020304" pitchFamily="18" charset="0"/>
                <a:ea typeface="나눔바른고딕" panose="020B0603020101020101" pitchFamily="34" charset="-127"/>
                <a:cs typeface="Times New Roman" panose="02020603050405020304" pitchFamily="18" charset="0"/>
              </a:defRPr>
            </a:lvl1pPr>
            <a:lvl2pPr marL="742950" indent="-285750" eaLnBrk="0" latinLnBrk="0">
              <a:lnSpc>
                <a:spcPct val="125000"/>
              </a:lnSpc>
              <a:buFontTx/>
              <a:buBlip>
                <a:blip r:embed="rId2"/>
              </a:buBlip>
              <a:defRPr sz="2000">
                <a:latin typeface="Times New Roman" panose="02020603050405020304" pitchFamily="18" charset="0"/>
                <a:ea typeface="나눔바른고딕" panose="020B0603020101020101" pitchFamily="34" charset="-127"/>
                <a:cs typeface="Times New Roman" panose="02020603050405020304" pitchFamily="18" charset="0"/>
              </a:defRPr>
            </a:lvl2pPr>
            <a:lvl3pPr marL="1143000" indent="-228600" eaLnBrk="0" latinLnBrk="0">
              <a:lnSpc>
                <a:spcPct val="125000"/>
              </a:lnSpc>
              <a:buFontTx/>
              <a:buBlip>
                <a:blip r:embed="rId3"/>
              </a:buBlip>
              <a:defRPr sz="1800">
                <a:latin typeface="Times New Roman" panose="02020603050405020304" pitchFamily="18" charset="0"/>
                <a:ea typeface="나눔바른고딕" panose="020B0603020101020101" pitchFamily="34" charset="-127"/>
                <a:cs typeface="Times New Roman" panose="02020603050405020304" pitchFamily="18" charset="0"/>
              </a:defRPr>
            </a:lvl3pPr>
            <a:lvl4pPr marL="1600200" indent="-228600" eaLnBrk="0" latinLnBrk="0">
              <a:lnSpc>
                <a:spcPct val="125000"/>
              </a:lnSpc>
              <a:buFont typeface="Wingdings" panose="05000000000000000000" pitchFamily="2" charset="2"/>
              <a:buChar char="Ø"/>
              <a:defRPr sz="1600">
                <a:latin typeface="Times New Roman" panose="02020603050405020304" pitchFamily="18" charset="0"/>
                <a:ea typeface="나눔바른고딕" panose="020B0603020101020101" pitchFamily="34" charset="-127"/>
                <a:cs typeface="Times New Roman" panose="02020603050405020304" pitchFamily="18" charset="0"/>
              </a:defRPr>
            </a:lvl4pPr>
            <a:lvl5pPr marL="2057400" indent="-228600" eaLnBrk="0" latinLnBrk="0">
              <a:lnSpc>
                <a:spcPct val="125000"/>
              </a:lnSpc>
              <a:buFont typeface="Arial" panose="020B0604020202020204" pitchFamily="34" charset="0"/>
              <a:buChar char="•"/>
              <a:defRPr sz="1600">
                <a:latin typeface="Times New Roman" panose="02020603050405020304" pitchFamily="18" charset="0"/>
                <a:ea typeface="나눔바른고딕" panose="020B0603020101020101" pitchFamily="34" charset="-127"/>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566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9B2E-B7C7-49F7-A595-3F5401636DCE}"/>
              </a:ext>
            </a:extLst>
          </p:cNvPr>
          <p:cNvSpPr>
            <a:spLocks noGrp="1"/>
          </p:cNvSpPr>
          <p:nvPr>
            <p:ph type="title"/>
          </p:nvPr>
        </p:nvSpPr>
        <p:spPr>
          <a:xfrm>
            <a:off x="335760" y="63702"/>
            <a:ext cx="8064896" cy="511200"/>
          </a:xfrm>
          <a:prstGeom prst="rect">
            <a:avLst/>
          </a:prstGeom>
        </p:spPr>
        <p:txBody>
          <a:bodyPr/>
          <a:lstStyle>
            <a:lvl1pPr marL="0" marR="0" indent="0" algn="l" defTabSz="914400" rtl="0" eaLnBrk="1" fontAlgn="auto" latinLnBrk="1" hangingPunct="1">
              <a:lnSpc>
                <a:spcPct val="100000"/>
              </a:lnSpc>
              <a:spcBef>
                <a:spcPct val="0"/>
              </a:spcBef>
              <a:spcAft>
                <a:spcPts val="0"/>
              </a:spcAft>
              <a:buClrTx/>
              <a:buSzTx/>
              <a:buFontTx/>
              <a:buNone/>
              <a:tabLst/>
              <a:defRPr sz="2800" b="1">
                <a:solidFill>
                  <a:schemeClr val="bg1"/>
                </a:solidFill>
                <a:latin typeface="Times New Roman" panose="02020603050405020304" pitchFamily="18" charset="0"/>
                <a:cs typeface="Times New Roman" panose="02020603050405020304" pitchFamily="18" charset="0"/>
              </a:defRPr>
            </a:lvl1pPr>
          </a:lstStyle>
          <a:p>
            <a:pPr fontAlgn="base"/>
            <a:endParaRPr lang="ko-KR" altLang="en-US" b="1" dirty="0">
              <a:solidFill>
                <a:prstClr val="white"/>
              </a:solidFill>
              <a:latin typeface="나눔바른고딕" pitchFamily="50" charset="-127"/>
              <a:ea typeface="나눔바른고딕" pitchFamily="50" charset="-127"/>
            </a:endParaRPr>
          </a:p>
        </p:txBody>
      </p:sp>
      <p:sp>
        <p:nvSpPr>
          <p:cNvPr id="3" name="TextBox 2">
            <a:extLst>
              <a:ext uri="{FF2B5EF4-FFF2-40B4-BE49-F238E27FC236}">
                <a16:creationId xmlns:a16="http://schemas.microsoft.com/office/drawing/2014/main" id="{FAFBA45F-1460-4FFC-97F4-6CEAA1B99C18}"/>
              </a:ext>
            </a:extLst>
          </p:cNvPr>
          <p:cNvSpPr txBox="1"/>
          <p:nvPr userDrawn="1"/>
        </p:nvSpPr>
        <p:spPr>
          <a:xfrm>
            <a:off x="335760" y="4835723"/>
            <a:ext cx="6480720" cy="261610"/>
          </a:xfrm>
          <a:prstGeom prst="rect">
            <a:avLst/>
          </a:prstGeom>
          <a:noFill/>
        </p:spPr>
        <p:txBody>
          <a:bodyPr wrap="square" rtlCol="0">
            <a:spAutoFit/>
          </a:bodyPr>
          <a:lstStyle/>
          <a:p>
            <a:pPr algn="l"/>
            <a:r>
              <a:rPr kumimoji="1" lang="en-US" altLang="ko-KR" sz="11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Stuart Russell &amp; Peter </a:t>
            </a:r>
            <a:r>
              <a:rPr kumimoji="1" lang="en-US" altLang="ko-KR" sz="1100" dirty="0" err="1">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Norvig</a:t>
            </a:r>
            <a:r>
              <a:rPr kumimoji="1" lang="en-US" altLang="ko-KR" sz="11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 (2021), Artificial Intelligence: A Modern Approach (4th Edition)</a:t>
            </a:r>
            <a:endParaRPr lang="en-US" sz="1100" dirty="0">
              <a:solidFill>
                <a:srgbClr val="551111"/>
              </a:solidFill>
              <a:latin typeface="Times New Roman" panose="02020603050405020304" pitchFamily="18" charset="0"/>
              <a:ea typeface="HY견고딕" pitchFamily="18" charset="-127"/>
              <a:cs typeface="Times New Roman" panose="02020603050405020304" pitchFamily="18" charset="0"/>
            </a:endParaRPr>
          </a:p>
        </p:txBody>
      </p:sp>
    </p:spTree>
    <p:extLst>
      <p:ext uri="{BB962C8B-B14F-4D97-AF65-F5344CB8AC3E}">
        <p14:creationId xmlns:p14="http://schemas.microsoft.com/office/powerpoint/2010/main" val="7992344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29409"/>
          </a:schemeClr>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rotWithShape="1">
          <a:blip r:embed="rId6">
            <a:extLst>
              <a:ext uri="{28A0092B-C50C-407E-A947-70E740481C1C}">
                <a14:useLocalDpi xmlns:a14="http://schemas.microsoft.com/office/drawing/2010/main" val="0"/>
              </a:ext>
            </a:extLst>
          </a:blip>
          <a:srcRect b="87799"/>
          <a:stretch/>
        </p:blipFill>
        <p:spPr>
          <a:xfrm>
            <a:off x="0" y="0"/>
            <a:ext cx="9144000" cy="627534"/>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6" r:id="rId2"/>
    <p:sldLayoutId id="2147483662" r:id="rId3"/>
    <p:sldLayoutId id="2147483661" r:id="rId4"/>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9"/>
          <p:cNvSpPr txBox="1">
            <a:spLocks/>
          </p:cNvSpPr>
          <p:nvPr/>
        </p:nvSpPr>
        <p:spPr>
          <a:xfrm>
            <a:off x="467544" y="771550"/>
            <a:ext cx="6258070" cy="637183"/>
          </a:xfrm>
          <a:prstGeom prst="rect">
            <a:avLst/>
          </a:prstGeom>
        </p:spPr>
        <p:txBody>
          <a:bodyPr anchor="ctr"/>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a:r>
              <a:rPr lang="ko-KR" altLang="en-US" sz="4400"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인공지능</a:t>
            </a:r>
          </a:p>
        </p:txBody>
      </p:sp>
      <p:sp>
        <p:nvSpPr>
          <p:cNvPr id="8" name="제목 9"/>
          <p:cNvSpPr txBox="1">
            <a:spLocks/>
          </p:cNvSpPr>
          <p:nvPr/>
        </p:nvSpPr>
        <p:spPr>
          <a:xfrm>
            <a:off x="467544" y="1535795"/>
            <a:ext cx="6912768"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0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19</a:t>
            </a:r>
            <a:r>
              <a:rPr lang="ko-KR" altLang="en-US" sz="30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차시 </a:t>
            </a:r>
            <a:r>
              <a:rPr lang="en-US" altLang="ko-KR" sz="30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Vision</a:t>
            </a:r>
          </a:p>
        </p:txBody>
      </p:sp>
      <p:sp>
        <p:nvSpPr>
          <p:cNvPr id="10" name="직사각형 8">
            <a:extLst>
              <a:ext uri="{FF2B5EF4-FFF2-40B4-BE49-F238E27FC236}">
                <a16:creationId xmlns:a16="http://schemas.microsoft.com/office/drawing/2014/main" id="{864F5842-D0B0-4993-9B4C-8DFABBD18C65}"/>
              </a:ext>
            </a:extLst>
          </p:cNvPr>
          <p:cNvSpPr/>
          <p:nvPr/>
        </p:nvSpPr>
        <p:spPr>
          <a:xfrm>
            <a:off x="1907704" y="2153932"/>
            <a:ext cx="4572000" cy="1477328"/>
          </a:xfrm>
          <a:prstGeom prst="rect">
            <a:avLst/>
          </a:prstGeom>
        </p:spPr>
        <p:txBody>
          <a:bodyPr>
            <a:spAutoFit/>
          </a:bodyPr>
          <a:lstStyle/>
          <a:p>
            <a:pPr algn="r"/>
            <a:r>
              <a:rPr lang="ko-KR" altLang="en-US"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서울대학교 컴퓨터공학부</a:t>
            </a:r>
          </a:p>
          <a:p>
            <a:pPr algn="r"/>
            <a:r>
              <a:rPr lang="ko-KR" altLang="en-US"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담당 교수</a:t>
            </a:r>
            <a:r>
              <a:rPr lang="en-US" altLang="ko-KR"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 </a:t>
            </a:r>
            <a:r>
              <a:rPr lang="ko-KR" altLang="en-US"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장병탁</a:t>
            </a:r>
            <a:endParaRPr lang="en-US" altLang="ko-KR"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a:p>
            <a:pPr algn="r"/>
            <a:endParaRPr lang="en-US" altLang="ko-KR"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a:p>
            <a:pPr algn="r"/>
            <a:r>
              <a:rPr lang="en-US" altLang="ko-KR"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Seoul National University</a:t>
            </a:r>
          </a:p>
          <a:p>
            <a:pPr algn="r"/>
            <a:r>
              <a:rPr lang="en-US" altLang="ko-KR" b="1" dirty="0" err="1">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Byoung-Tak</a:t>
            </a:r>
            <a:r>
              <a:rPr lang="en-US" altLang="ko-KR"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 Zhang</a:t>
            </a:r>
            <a:endParaRPr lang="ko-KR" altLang="en-US" b="1"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 name="직사각형 8">
            <a:extLst>
              <a:ext uri="{FF2B5EF4-FFF2-40B4-BE49-F238E27FC236}">
                <a16:creationId xmlns:a16="http://schemas.microsoft.com/office/drawing/2014/main" id="{90449AC0-1CCA-4245-AC3C-741E479B2319}"/>
              </a:ext>
            </a:extLst>
          </p:cNvPr>
          <p:cNvSpPr/>
          <p:nvPr/>
        </p:nvSpPr>
        <p:spPr>
          <a:xfrm>
            <a:off x="2843808" y="77949"/>
            <a:ext cx="5040560" cy="1413681"/>
          </a:xfrm>
          <a:prstGeom prst="rect">
            <a:avLst/>
          </a:prstGeom>
          <a:solidFill>
            <a:srgbClr val="FFFF00"/>
          </a:solidFill>
          <a:ln w="38100">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sz="2800" b="1" dirty="0">
                <a:latin typeface="+mj-lt"/>
              </a:rPr>
              <a:t>22</a:t>
            </a:r>
            <a:r>
              <a:rPr kumimoji="1" lang="ko-KR" altLang="en-US" sz="2800" b="1" dirty="0">
                <a:latin typeface="+mj-lt"/>
              </a:rPr>
              <a:t>년 삼성 </a:t>
            </a:r>
            <a:r>
              <a:rPr kumimoji="1" lang="en-US" altLang="ko-KR" sz="2800" b="1" dirty="0">
                <a:latin typeface="+mj-lt"/>
              </a:rPr>
              <a:t>AI </a:t>
            </a:r>
            <a:r>
              <a:rPr kumimoji="1" lang="ko-KR" altLang="en-US" sz="2800" b="1" dirty="0" err="1">
                <a:latin typeface="+mj-lt"/>
              </a:rPr>
              <a:t>전문가과정</a:t>
            </a:r>
            <a:endParaRPr kumimoji="1" lang="en-US" altLang="ko-KR" sz="2800" b="1" dirty="0">
              <a:latin typeface="+mj-lt"/>
            </a:endParaRPr>
          </a:p>
          <a:p>
            <a:pPr algn="ctr"/>
            <a:r>
              <a:rPr kumimoji="1" lang="en-US" altLang="ko-KR" sz="2800" b="1" dirty="0">
                <a:latin typeface="+mj-lt"/>
              </a:rPr>
              <a:t>6</a:t>
            </a:r>
            <a:r>
              <a:rPr kumimoji="1" lang="ko-KR" altLang="en-US" sz="2800" b="1" dirty="0">
                <a:latin typeface="+mj-lt"/>
              </a:rPr>
              <a:t>월 </a:t>
            </a:r>
            <a:r>
              <a:rPr kumimoji="1" lang="en-US" altLang="ko-KR" sz="2800" b="1" dirty="0">
                <a:latin typeface="+mj-lt"/>
              </a:rPr>
              <a:t>9</a:t>
            </a:r>
            <a:r>
              <a:rPr kumimoji="1" lang="ko-KR" altLang="en-US" sz="2800" b="1" dirty="0">
                <a:latin typeface="+mj-lt"/>
              </a:rPr>
              <a:t>일 목요일 </a:t>
            </a:r>
            <a:r>
              <a:rPr kumimoji="1" lang="en-US" altLang="ko-KR" sz="2800" b="1" dirty="0">
                <a:latin typeface="+mj-lt"/>
              </a:rPr>
              <a:t>4</a:t>
            </a:r>
            <a:r>
              <a:rPr kumimoji="1" lang="ko-KR" altLang="en-US" sz="2800" b="1" dirty="0">
                <a:latin typeface="+mj-lt"/>
              </a:rPr>
              <a:t>교시</a:t>
            </a:r>
            <a:endParaRPr kumimoji="1" lang="en-US" altLang="ko-KR" sz="2800" b="1" dirty="0">
              <a:latin typeface="+mj-lt"/>
            </a:endParaRPr>
          </a:p>
          <a:p>
            <a:pPr algn="ctr"/>
            <a:r>
              <a:rPr kumimoji="1" lang="ko-KR" altLang="en-US" sz="2800" b="1" dirty="0" err="1">
                <a:latin typeface="+mj-lt"/>
              </a:rPr>
              <a:t>장병탁</a:t>
            </a:r>
            <a:endParaRPr kumimoji="1" lang="ko-KR" altLang="en-US" sz="2800" b="1" dirty="0">
              <a:latin typeface="+mj-lt"/>
            </a:endParaRPr>
          </a:p>
        </p:txBody>
      </p:sp>
    </p:spTree>
    <p:extLst>
      <p:ext uri="{BB962C8B-B14F-4D97-AF65-F5344CB8AC3E}">
        <p14:creationId xmlns:p14="http://schemas.microsoft.com/office/powerpoint/2010/main" val="3709053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19.2 Image Formation</a:t>
            </a:r>
          </a:p>
        </p:txBody>
      </p:sp>
    </p:spTree>
    <p:extLst>
      <p:ext uri="{BB962C8B-B14F-4D97-AF65-F5344CB8AC3E}">
        <p14:creationId xmlns:p14="http://schemas.microsoft.com/office/powerpoint/2010/main" val="1348006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dirty="0"/>
              <a:t>19.2 Image Formation (1/3)</a:t>
            </a:r>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808240" cy="4176464"/>
          </a:xfrm>
        </p:spPr>
        <p:txBody>
          <a:bodyPr/>
          <a:lstStyle/>
          <a:p>
            <a:pPr marL="0" indent="0">
              <a:buNone/>
            </a:pPr>
            <a:r>
              <a:rPr lang="en-US" sz="2200" dirty="0"/>
              <a:t>Images without lenses: The pinhole camera</a:t>
            </a:r>
          </a:p>
        </p:txBody>
      </p:sp>
      <p:pic>
        <p:nvPicPr>
          <p:cNvPr id="5" name="그림 4">
            <a:extLst>
              <a:ext uri="{FF2B5EF4-FFF2-40B4-BE49-F238E27FC236}">
                <a16:creationId xmlns:a16="http://schemas.microsoft.com/office/drawing/2014/main" id="{3D5CDF2B-78CE-DA53-518E-3BC14C37AE1F}"/>
              </a:ext>
            </a:extLst>
          </p:cNvPr>
          <p:cNvPicPr>
            <a:picLocks noChangeAspect="1"/>
          </p:cNvPicPr>
          <p:nvPr/>
        </p:nvPicPr>
        <p:blipFill>
          <a:blip r:embed="rId2"/>
          <a:stretch>
            <a:fillRect/>
          </a:stretch>
        </p:blipFill>
        <p:spPr>
          <a:xfrm>
            <a:off x="1678795" y="1347614"/>
            <a:ext cx="5786409" cy="3395782"/>
          </a:xfrm>
          <a:prstGeom prst="rect">
            <a:avLst/>
          </a:prstGeom>
        </p:spPr>
      </p:pic>
      <p:sp>
        <p:nvSpPr>
          <p:cNvPr id="7" name="TextBox 6">
            <a:extLst>
              <a:ext uri="{FF2B5EF4-FFF2-40B4-BE49-F238E27FC236}">
                <a16:creationId xmlns:a16="http://schemas.microsoft.com/office/drawing/2014/main" id="{12A68702-3CB3-9C90-CEC1-C5633FC38C48}"/>
              </a:ext>
            </a:extLst>
          </p:cNvPr>
          <p:cNvSpPr txBox="1"/>
          <p:nvPr/>
        </p:nvSpPr>
        <p:spPr>
          <a:xfrm>
            <a:off x="6265385" y="4748298"/>
            <a:ext cx="1359478" cy="255770"/>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#6</a:t>
            </a:r>
          </a:p>
        </p:txBody>
      </p:sp>
    </p:spTree>
    <p:extLst>
      <p:ext uri="{BB962C8B-B14F-4D97-AF65-F5344CB8AC3E}">
        <p14:creationId xmlns:p14="http://schemas.microsoft.com/office/powerpoint/2010/main" val="303156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19.2 Image Formation (2/3)</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3588168" cy="4176464"/>
          </a:xfrm>
        </p:spPr>
        <p:txBody>
          <a:bodyPr/>
          <a:lstStyle/>
          <a:p>
            <a:pPr marL="0" indent="0" hangingPunct="0">
              <a:buNone/>
            </a:pPr>
            <a:r>
              <a:rPr lang="en-US" sz="2200" dirty="0"/>
              <a:t>Lens systems</a:t>
            </a:r>
          </a:p>
          <a:p>
            <a:pPr hangingPunct="0">
              <a:lnSpc>
                <a:spcPct val="100000"/>
              </a:lnSpc>
              <a:buFont typeface="Wingdings" pitchFamily="2" charset="2"/>
              <a:buChar char="Ø"/>
            </a:pPr>
            <a:r>
              <a:rPr lang="en-US" sz="2000" b="0" dirty="0"/>
              <a:t>A single piece of transparent tissue in the eye and a system of multiple glass lens elements in a camera</a:t>
            </a:r>
          </a:p>
          <a:p>
            <a:pPr hangingPunct="0">
              <a:lnSpc>
                <a:spcPct val="100000"/>
              </a:lnSpc>
              <a:buFont typeface="Wingdings" pitchFamily="2" charset="2"/>
              <a:buChar char="Ø"/>
            </a:pPr>
            <a:endParaRPr lang="en-US" sz="2000" b="0" dirty="0"/>
          </a:p>
          <a:p>
            <a:pPr hangingPunct="0">
              <a:lnSpc>
                <a:spcPct val="100000"/>
              </a:lnSpc>
              <a:buFont typeface="Wingdings" pitchFamily="2" charset="2"/>
              <a:buChar char="Ø"/>
            </a:pPr>
            <a:r>
              <a:rPr lang="en-US" sz="2000" b="0" dirty="0"/>
              <a:t>A camera (or an eye) with a lens captures all the light that hits anywhere on the lens</a:t>
            </a:r>
          </a:p>
        </p:txBody>
      </p:sp>
      <p:pic>
        <p:nvPicPr>
          <p:cNvPr id="4" name="그림 3">
            <a:extLst>
              <a:ext uri="{FF2B5EF4-FFF2-40B4-BE49-F238E27FC236}">
                <a16:creationId xmlns:a16="http://schemas.microsoft.com/office/drawing/2014/main" id="{B7949825-291B-CA5C-612F-7A61E3ED1A2A}"/>
              </a:ext>
            </a:extLst>
          </p:cNvPr>
          <p:cNvPicPr>
            <a:picLocks noChangeAspect="1"/>
          </p:cNvPicPr>
          <p:nvPr/>
        </p:nvPicPr>
        <p:blipFill>
          <a:blip r:embed="rId2"/>
          <a:stretch>
            <a:fillRect/>
          </a:stretch>
        </p:blipFill>
        <p:spPr>
          <a:xfrm>
            <a:off x="4002037" y="1131590"/>
            <a:ext cx="5067586" cy="3003430"/>
          </a:xfrm>
          <a:prstGeom prst="rect">
            <a:avLst/>
          </a:prstGeom>
        </p:spPr>
      </p:pic>
      <p:sp>
        <p:nvSpPr>
          <p:cNvPr id="5" name="TextBox 4">
            <a:extLst>
              <a:ext uri="{FF2B5EF4-FFF2-40B4-BE49-F238E27FC236}">
                <a16:creationId xmlns:a16="http://schemas.microsoft.com/office/drawing/2014/main" id="{FAA62F87-94A2-772A-5F0F-FCCD806EE9A3}"/>
              </a:ext>
            </a:extLst>
          </p:cNvPr>
          <p:cNvSpPr txBox="1"/>
          <p:nvPr/>
        </p:nvSpPr>
        <p:spPr>
          <a:xfrm>
            <a:off x="5599385" y="4341753"/>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#7</a:t>
            </a:r>
          </a:p>
        </p:txBody>
      </p:sp>
    </p:spTree>
    <p:extLst>
      <p:ext uri="{BB962C8B-B14F-4D97-AF65-F5344CB8AC3E}">
        <p14:creationId xmlns:p14="http://schemas.microsoft.com/office/powerpoint/2010/main" val="514766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19.2 Image Formation (3/3)</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4569614" cy="4176464"/>
          </a:xfrm>
        </p:spPr>
        <p:txBody>
          <a:bodyPr/>
          <a:lstStyle/>
          <a:p>
            <a:pPr marL="0" indent="0">
              <a:buNone/>
            </a:pPr>
            <a:r>
              <a:rPr lang="en-US" sz="2200" dirty="0"/>
              <a:t>Light and shading</a:t>
            </a:r>
          </a:p>
          <a:p>
            <a:pPr marL="0" indent="0">
              <a:lnSpc>
                <a:spcPct val="100000"/>
              </a:lnSpc>
              <a:buNone/>
            </a:pPr>
            <a:endParaRPr lang="en-US" sz="2000" b="0" dirty="0"/>
          </a:p>
        </p:txBody>
      </p:sp>
      <p:pic>
        <p:nvPicPr>
          <p:cNvPr id="7" name="그림 6">
            <a:extLst>
              <a:ext uri="{FF2B5EF4-FFF2-40B4-BE49-F238E27FC236}">
                <a16:creationId xmlns:a16="http://schemas.microsoft.com/office/drawing/2014/main" id="{3D3B0307-A82D-BB36-9243-B407CF8EA947}"/>
              </a:ext>
            </a:extLst>
          </p:cNvPr>
          <p:cNvPicPr>
            <a:picLocks noChangeAspect="1"/>
          </p:cNvPicPr>
          <p:nvPr/>
        </p:nvPicPr>
        <p:blipFill>
          <a:blip r:embed="rId2"/>
          <a:stretch>
            <a:fillRect/>
          </a:stretch>
        </p:blipFill>
        <p:spPr>
          <a:xfrm>
            <a:off x="1631002" y="1324528"/>
            <a:ext cx="5608666" cy="3727836"/>
          </a:xfrm>
          <a:prstGeom prst="rect">
            <a:avLst/>
          </a:prstGeom>
        </p:spPr>
      </p:pic>
      <p:sp>
        <p:nvSpPr>
          <p:cNvPr id="8" name="TextBox 7">
            <a:extLst>
              <a:ext uri="{FF2B5EF4-FFF2-40B4-BE49-F238E27FC236}">
                <a16:creationId xmlns:a16="http://schemas.microsoft.com/office/drawing/2014/main" id="{41D62B7E-CBE6-F7B6-3D56-746BA2B4F580}"/>
              </a:ext>
            </a:extLst>
          </p:cNvPr>
          <p:cNvSpPr txBox="1"/>
          <p:nvPr/>
        </p:nvSpPr>
        <p:spPr>
          <a:xfrm>
            <a:off x="4708247" y="4877079"/>
            <a:ext cx="1364274"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#8</a:t>
            </a:r>
          </a:p>
        </p:txBody>
      </p:sp>
    </p:spTree>
    <p:extLst>
      <p:ext uri="{BB962C8B-B14F-4D97-AF65-F5344CB8AC3E}">
        <p14:creationId xmlns:p14="http://schemas.microsoft.com/office/powerpoint/2010/main" val="3442113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19.3 Simple Image Features </a:t>
            </a:r>
          </a:p>
        </p:txBody>
      </p:sp>
    </p:spTree>
    <p:extLst>
      <p:ext uri="{BB962C8B-B14F-4D97-AF65-F5344CB8AC3E}">
        <p14:creationId xmlns:p14="http://schemas.microsoft.com/office/powerpoint/2010/main" val="63322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19.3 Simple Image Features (1/8)</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4569614" cy="4176464"/>
          </a:xfrm>
        </p:spPr>
        <p:txBody>
          <a:bodyPr/>
          <a:lstStyle/>
          <a:p>
            <a:pPr marL="0" indent="0">
              <a:buNone/>
            </a:pPr>
            <a:r>
              <a:rPr lang="en-US" sz="2200" dirty="0"/>
              <a:t>Edge detection</a:t>
            </a:r>
          </a:p>
          <a:p>
            <a:pPr>
              <a:lnSpc>
                <a:spcPct val="100000"/>
              </a:lnSpc>
              <a:buFont typeface="Wingdings" pitchFamily="2" charset="2"/>
              <a:buChar char="Ø"/>
            </a:pPr>
            <a:r>
              <a:rPr lang="en-US" sz="2000" b="0" dirty="0"/>
              <a:t>Edges are </a:t>
            </a:r>
            <a:r>
              <a:rPr lang="en-US" sz="2000" b="0" dirty="0">
                <a:solidFill>
                  <a:srgbClr val="0000FF"/>
                </a:solidFill>
              </a:rPr>
              <a:t>straight lines or curves </a:t>
            </a:r>
            <a:r>
              <a:rPr lang="en-US" sz="2000" b="0" dirty="0"/>
              <a:t>in the image plane across which there is a “significant” change </a:t>
            </a:r>
            <a:r>
              <a:rPr lang="en-US" sz="2000" b="0" dirty="0">
                <a:solidFill>
                  <a:srgbClr val="0000FF"/>
                </a:solidFill>
              </a:rPr>
              <a:t>in image brightness. </a:t>
            </a:r>
          </a:p>
          <a:p>
            <a:pPr>
              <a:lnSpc>
                <a:spcPct val="100000"/>
              </a:lnSpc>
              <a:buFont typeface="Wingdings" pitchFamily="2" charset="2"/>
              <a:buChar char="Ø"/>
            </a:pPr>
            <a:r>
              <a:rPr lang="en-US" sz="2000" b="0" dirty="0"/>
              <a:t>Kinds of edges</a:t>
            </a:r>
          </a:p>
          <a:p>
            <a:pPr marL="457200" lvl="1" indent="0">
              <a:lnSpc>
                <a:spcPct val="100000"/>
              </a:lnSpc>
              <a:buNone/>
            </a:pPr>
            <a:r>
              <a:rPr lang="en-US" b="0" dirty="0"/>
              <a:t>1. </a:t>
            </a:r>
            <a:r>
              <a:rPr lang="en-US" dirty="0">
                <a:solidFill>
                  <a:srgbClr val="0000FF"/>
                </a:solidFill>
              </a:rPr>
              <a:t>D</a:t>
            </a:r>
            <a:r>
              <a:rPr lang="en-US" b="0" dirty="0">
                <a:solidFill>
                  <a:srgbClr val="0000FF"/>
                </a:solidFill>
              </a:rPr>
              <a:t>epth</a:t>
            </a:r>
            <a:r>
              <a:rPr lang="en-US" b="0" dirty="0"/>
              <a:t> discontinuities</a:t>
            </a:r>
          </a:p>
          <a:p>
            <a:pPr marL="457200" lvl="1" indent="0">
              <a:lnSpc>
                <a:spcPct val="100000"/>
              </a:lnSpc>
              <a:buNone/>
            </a:pPr>
            <a:r>
              <a:rPr lang="en-US" b="0" dirty="0"/>
              <a:t>2. Surface </a:t>
            </a:r>
            <a:r>
              <a:rPr lang="en-US" b="0" dirty="0">
                <a:solidFill>
                  <a:srgbClr val="0000FF"/>
                </a:solidFill>
              </a:rPr>
              <a:t>orientation</a:t>
            </a:r>
            <a:r>
              <a:rPr lang="en-US" b="0" dirty="0"/>
              <a:t> discontinuities</a:t>
            </a:r>
          </a:p>
          <a:p>
            <a:pPr marL="457200" lvl="1" indent="0">
              <a:lnSpc>
                <a:spcPct val="100000"/>
              </a:lnSpc>
              <a:buNone/>
            </a:pPr>
            <a:r>
              <a:rPr lang="en-US" b="0" dirty="0"/>
              <a:t>3. </a:t>
            </a:r>
            <a:r>
              <a:rPr lang="en-US" dirty="0">
                <a:solidFill>
                  <a:srgbClr val="0000FF"/>
                </a:solidFill>
              </a:rPr>
              <a:t>R</a:t>
            </a:r>
            <a:r>
              <a:rPr lang="en-US" b="0" dirty="0">
                <a:solidFill>
                  <a:srgbClr val="0000FF"/>
                </a:solidFill>
              </a:rPr>
              <a:t>eflectance</a:t>
            </a:r>
            <a:r>
              <a:rPr lang="en-US" b="0" dirty="0"/>
              <a:t> discontinuities</a:t>
            </a:r>
          </a:p>
          <a:p>
            <a:pPr marL="457200" lvl="1" indent="0">
              <a:lnSpc>
                <a:spcPct val="100000"/>
              </a:lnSpc>
              <a:buNone/>
            </a:pPr>
            <a:r>
              <a:rPr lang="en-US" b="0" dirty="0"/>
              <a:t>4. </a:t>
            </a:r>
            <a:r>
              <a:rPr lang="en-US" dirty="0">
                <a:solidFill>
                  <a:srgbClr val="0000FF"/>
                </a:solidFill>
              </a:rPr>
              <a:t>I</a:t>
            </a:r>
            <a:r>
              <a:rPr lang="en-US" b="0" dirty="0">
                <a:solidFill>
                  <a:srgbClr val="0000FF"/>
                </a:solidFill>
              </a:rPr>
              <a:t>llumination</a:t>
            </a:r>
            <a:r>
              <a:rPr lang="en-US" b="0" dirty="0"/>
              <a:t> discontinuities  </a:t>
            </a:r>
          </a:p>
          <a:p>
            <a:pPr marL="457200" lvl="1" indent="0">
              <a:lnSpc>
                <a:spcPct val="100000"/>
              </a:lnSpc>
              <a:buNone/>
            </a:pPr>
            <a:r>
              <a:rPr lang="en-US" dirty="0"/>
              <a:t>    </a:t>
            </a:r>
            <a:r>
              <a:rPr lang="en-US" b="0" dirty="0"/>
              <a:t>(shadows) </a:t>
            </a:r>
          </a:p>
        </p:txBody>
      </p:sp>
      <p:pic>
        <p:nvPicPr>
          <p:cNvPr id="7" name="그림 6">
            <a:extLst>
              <a:ext uri="{FF2B5EF4-FFF2-40B4-BE49-F238E27FC236}">
                <a16:creationId xmlns:a16="http://schemas.microsoft.com/office/drawing/2014/main" id="{58F2C751-BE1B-A018-ECD1-A2E872C5638D}"/>
              </a:ext>
            </a:extLst>
          </p:cNvPr>
          <p:cNvPicPr>
            <a:picLocks noChangeAspect="1"/>
          </p:cNvPicPr>
          <p:nvPr/>
        </p:nvPicPr>
        <p:blipFill>
          <a:blip r:embed="rId2"/>
          <a:stretch>
            <a:fillRect/>
          </a:stretch>
        </p:blipFill>
        <p:spPr>
          <a:xfrm>
            <a:off x="5004048" y="2787774"/>
            <a:ext cx="3880247" cy="1873045"/>
          </a:xfrm>
          <a:prstGeom prst="rect">
            <a:avLst/>
          </a:prstGeom>
        </p:spPr>
      </p:pic>
      <p:pic>
        <p:nvPicPr>
          <p:cNvPr id="8" name="그림 7">
            <a:extLst>
              <a:ext uri="{FF2B5EF4-FFF2-40B4-BE49-F238E27FC236}">
                <a16:creationId xmlns:a16="http://schemas.microsoft.com/office/drawing/2014/main" id="{BC49F22C-E60B-D561-14EF-313469A43B72}"/>
              </a:ext>
            </a:extLst>
          </p:cNvPr>
          <p:cNvPicPr>
            <a:picLocks noChangeAspect="1"/>
          </p:cNvPicPr>
          <p:nvPr/>
        </p:nvPicPr>
        <p:blipFill>
          <a:blip r:embed="rId3"/>
          <a:stretch>
            <a:fillRect/>
          </a:stretch>
        </p:blipFill>
        <p:spPr>
          <a:xfrm>
            <a:off x="5002073" y="1275606"/>
            <a:ext cx="3943899" cy="995501"/>
          </a:xfrm>
          <a:prstGeom prst="rect">
            <a:avLst/>
          </a:prstGeom>
        </p:spPr>
      </p:pic>
      <p:sp>
        <p:nvSpPr>
          <p:cNvPr id="9" name="TextBox 8">
            <a:extLst>
              <a:ext uri="{FF2B5EF4-FFF2-40B4-BE49-F238E27FC236}">
                <a16:creationId xmlns:a16="http://schemas.microsoft.com/office/drawing/2014/main" id="{AED19202-15C1-1597-2D41-3589A8E13956}"/>
              </a:ext>
            </a:extLst>
          </p:cNvPr>
          <p:cNvSpPr txBox="1"/>
          <p:nvPr/>
        </p:nvSpPr>
        <p:spPr>
          <a:xfrm>
            <a:off x="7956376" y="2271107"/>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#9</a:t>
            </a:r>
          </a:p>
        </p:txBody>
      </p:sp>
      <p:sp>
        <p:nvSpPr>
          <p:cNvPr id="10" name="TextBox 9">
            <a:extLst>
              <a:ext uri="{FF2B5EF4-FFF2-40B4-BE49-F238E27FC236}">
                <a16:creationId xmlns:a16="http://schemas.microsoft.com/office/drawing/2014/main" id="{064AEBB1-38A3-032F-0F9A-B170F636F922}"/>
              </a:ext>
            </a:extLst>
          </p:cNvPr>
          <p:cNvSpPr txBox="1"/>
          <p:nvPr/>
        </p:nvSpPr>
        <p:spPr>
          <a:xfrm>
            <a:off x="5002073" y="4660819"/>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#10</a:t>
            </a:r>
          </a:p>
        </p:txBody>
      </p:sp>
    </p:spTree>
    <p:extLst>
      <p:ext uri="{BB962C8B-B14F-4D97-AF65-F5344CB8AC3E}">
        <p14:creationId xmlns:p14="http://schemas.microsoft.com/office/powerpoint/2010/main" val="1912565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19.3 Simple Image Features (2/8)</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412704" cy="4176464"/>
              </a:xfrm>
            </p:spPr>
            <p:txBody>
              <a:bodyPr/>
              <a:lstStyle/>
              <a:p>
                <a:pPr>
                  <a:buFont typeface="Wingdings" panose="05000000000000000000" pitchFamily="2" charset="2"/>
                  <a:buChar char="Ø"/>
                </a:pPr>
                <a:r>
                  <a:rPr lang="en-US" altLang="ko-Kore-KR" sz="2000" dirty="0"/>
                  <a:t>Gaussian filter</a:t>
                </a:r>
                <a:r>
                  <a:rPr lang="en-US" altLang="ko-Kore-KR" sz="2000" b="0" dirty="0"/>
                  <a:t>: a weighted average that weights the nearest pixels the most, then gradually decreases the weight for more distant pixels.</a:t>
                </a:r>
              </a:p>
              <a:p>
                <a:pPr lvl="1">
                  <a:buFont typeface="Wingdings" panose="05000000000000000000" pitchFamily="2" charset="2"/>
                  <a:buChar char="§"/>
                </a:pPr>
                <a14:m>
                  <m:oMath xmlns:m="http://schemas.openxmlformats.org/officeDocument/2006/math">
                    <m:sSub>
                      <m:sSubPr>
                        <m:ctrlPr>
                          <a:rPr lang="en-US" altLang="ko-Kore-KR" sz="1800" i="1" dirty="0">
                            <a:solidFill>
                              <a:srgbClr val="FF0000"/>
                            </a:solidFill>
                            <a:latin typeface="Cambria Math" panose="02040503050406030204" pitchFamily="18" charset="0"/>
                          </a:rPr>
                        </m:ctrlPr>
                      </m:sSubPr>
                      <m:e>
                        <m:r>
                          <a:rPr lang="en-US" altLang="ko-Kore-KR" sz="1800" b="0" i="1" dirty="0" smtClean="0">
                            <a:solidFill>
                              <a:srgbClr val="FF0000"/>
                            </a:solidFill>
                            <a:latin typeface="Cambria Math" panose="02040503050406030204" pitchFamily="18" charset="0"/>
                          </a:rPr>
                          <m:t>𝐺</m:t>
                        </m:r>
                      </m:e>
                      <m:sub>
                        <m:r>
                          <a:rPr lang="en-US" altLang="ko-Kore-KR" sz="1800" b="0" i="1" dirty="0" smtClean="0">
                            <a:solidFill>
                              <a:srgbClr val="FF0000"/>
                            </a:solidFill>
                            <a:latin typeface="Cambria Math" panose="02040503050406030204" pitchFamily="18" charset="0"/>
                            <a:ea typeface="Cambria Math" panose="02040503050406030204" pitchFamily="18" charset="0"/>
                          </a:rPr>
                          <m:t>𝜎</m:t>
                        </m:r>
                      </m:sub>
                    </m:sSub>
                    <m:d>
                      <m:dPr>
                        <m:ctrlPr>
                          <a:rPr lang="en-US" altLang="ko-Kore-KR" sz="1800" i="1" dirty="0">
                            <a:solidFill>
                              <a:srgbClr val="FF0000"/>
                            </a:solidFill>
                            <a:latin typeface="Cambria Math" panose="02040503050406030204" pitchFamily="18" charset="0"/>
                          </a:rPr>
                        </m:ctrlPr>
                      </m:dPr>
                      <m:e>
                        <m:r>
                          <a:rPr lang="en-US" altLang="ko-Kore-KR" sz="1800" b="0" i="1" dirty="0" smtClean="0">
                            <a:solidFill>
                              <a:srgbClr val="FF0000"/>
                            </a:solidFill>
                            <a:latin typeface="Cambria Math" panose="02040503050406030204" pitchFamily="18" charset="0"/>
                          </a:rPr>
                          <m:t>𝑥</m:t>
                        </m:r>
                      </m:e>
                    </m:d>
                    <m:r>
                      <a:rPr lang="en-US" altLang="ko-Kore-KR" sz="1800" b="0" i="1" dirty="0" smtClean="0">
                        <a:solidFill>
                          <a:srgbClr val="FF0000"/>
                        </a:solidFill>
                        <a:latin typeface="Cambria Math" panose="02040503050406030204" pitchFamily="18" charset="0"/>
                      </a:rPr>
                      <m:t>=</m:t>
                    </m:r>
                    <m:f>
                      <m:fPr>
                        <m:ctrlPr>
                          <a:rPr lang="en-US" altLang="ko-Kore-KR" sz="1800" i="1" dirty="0">
                            <a:solidFill>
                              <a:srgbClr val="FF0000"/>
                            </a:solidFill>
                            <a:latin typeface="Cambria Math" panose="02040503050406030204" pitchFamily="18" charset="0"/>
                          </a:rPr>
                        </m:ctrlPr>
                      </m:fPr>
                      <m:num>
                        <m:r>
                          <a:rPr lang="en-US" altLang="ko-Kore-KR" sz="1800" b="0" i="1" dirty="0" smtClean="0">
                            <a:solidFill>
                              <a:srgbClr val="FF0000"/>
                            </a:solidFill>
                            <a:latin typeface="Cambria Math" panose="02040503050406030204" pitchFamily="18" charset="0"/>
                          </a:rPr>
                          <m:t>1</m:t>
                        </m:r>
                      </m:num>
                      <m:den>
                        <m:r>
                          <a:rPr lang="en-US" altLang="ko-Kore-KR" sz="1800" b="0" i="1" dirty="0" smtClean="0">
                            <a:solidFill>
                              <a:srgbClr val="FF0000"/>
                            </a:solidFill>
                            <a:latin typeface="Cambria Math" panose="02040503050406030204" pitchFamily="18" charset="0"/>
                          </a:rPr>
                          <m:t> </m:t>
                        </m:r>
                        <m:rad>
                          <m:radPr>
                            <m:degHide m:val="on"/>
                            <m:ctrlPr>
                              <a:rPr lang="en-US" altLang="ko-Kore-KR" sz="1800" i="1" dirty="0">
                                <a:solidFill>
                                  <a:srgbClr val="FF0000"/>
                                </a:solidFill>
                                <a:latin typeface="Cambria Math" panose="02040503050406030204" pitchFamily="18" charset="0"/>
                              </a:rPr>
                            </m:ctrlPr>
                          </m:radPr>
                          <m:deg/>
                          <m:e>
                            <m:r>
                              <a:rPr lang="en-US" altLang="ko-Kore-KR" sz="1800" b="0" i="1" dirty="0" smtClean="0">
                                <a:solidFill>
                                  <a:srgbClr val="FF0000"/>
                                </a:solidFill>
                                <a:latin typeface="Cambria Math" panose="02040503050406030204" pitchFamily="18" charset="0"/>
                              </a:rPr>
                              <m:t>2</m:t>
                            </m:r>
                            <m:r>
                              <a:rPr lang="en-US" altLang="ko-Kore-KR" sz="1800" b="0" i="1" dirty="0" smtClean="0">
                                <a:solidFill>
                                  <a:srgbClr val="FF0000"/>
                                </a:solidFill>
                                <a:latin typeface="Cambria Math" panose="02040503050406030204" pitchFamily="18" charset="0"/>
                                <a:ea typeface="Cambria Math" panose="02040503050406030204" pitchFamily="18" charset="0"/>
                              </a:rPr>
                              <m:t>𝜋𝜎</m:t>
                            </m:r>
                            <m:r>
                              <a:rPr lang="en-US" altLang="ko-Kore-KR" sz="1800" b="0" i="1" baseline="30000" dirty="0" smtClean="0">
                                <a:solidFill>
                                  <a:srgbClr val="FF0000"/>
                                </a:solidFill>
                                <a:latin typeface="Cambria Math" panose="02040503050406030204" pitchFamily="18" charset="0"/>
                                <a:ea typeface="Cambria Math" panose="02040503050406030204" pitchFamily="18" charset="0"/>
                              </a:rPr>
                              <m:t>2</m:t>
                            </m:r>
                          </m:e>
                        </m:rad>
                      </m:den>
                    </m:f>
                    <m:sSup>
                      <m:sSupPr>
                        <m:ctrlPr>
                          <a:rPr lang="en-US" altLang="ko-Kore-KR" sz="1800" i="1" dirty="0">
                            <a:solidFill>
                              <a:srgbClr val="FF0000"/>
                            </a:solidFill>
                            <a:latin typeface="Cambria Math" panose="02040503050406030204" pitchFamily="18" charset="0"/>
                          </a:rPr>
                        </m:ctrlPr>
                      </m:sSupPr>
                      <m:e>
                        <m:r>
                          <a:rPr lang="en-US" altLang="ko-Kore-KR" sz="1800" b="0" i="1" dirty="0" smtClean="0">
                            <a:solidFill>
                              <a:srgbClr val="FF0000"/>
                            </a:solidFill>
                            <a:latin typeface="Cambria Math" panose="02040503050406030204" pitchFamily="18" charset="0"/>
                          </a:rPr>
                          <m:t>𝑒</m:t>
                        </m:r>
                      </m:e>
                      <m:sup>
                        <m:r>
                          <a:rPr lang="en-US" altLang="ko-Kore-KR" sz="1800" b="0" i="1" dirty="0" smtClean="0">
                            <a:solidFill>
                              <a:srgbClr val="FF0000"/>
                            </a:solidFill>
                            <a:latin typeface="Cambria Math" panose="02040503050406030204" pitchFamily="18" charset="0"/>
                          </a:rPr>
                          <m:t>−</m:t>
                        </m:r>
                        <m:sSup>
                          <m:sSupPr>
                            <m:ctrlPr>
                              <a:rPr lang="en-US" altLang="ko-Kore-KR" sz="1800" i="1" dirty="0">
                                <a:solidFill>
                                  <a:srgbClr val="FF0000"/>
                                </a:solidFill>
                                <a:latin typeface="Cambria Math" panose="02040503050406030204" pitchFamily="18" charset="0"/>
                              </a:rPr>
                            </m:ctrlPr>
                          </m:sSupPr>
                          <m:e>
                            <m:r>
                              <a:rPr lang="en-US" altLang="ko-Kore-KR" sz="1800" b="0" i="1" dirty="0" smtClean="0">
                                <a:solidFill>
                                  <a:srgbClr val="FF0000"/>
                                </a:solidFill>
                                <a:latin typeface="Cambria Math" panose="02040503050406030204" pitchFamily="18" charset="0"/>
                              </a:rPr>
                              <m:t>𝑥</m:t>
                            </m:r>
                          </m:e>
                          <m:sup>
                            <m:r>
                              <a:rPr lang="en-US" altLang="ko-Kore-KR" sz="1800" b="0" i="1" dirty="0" smtClean="0">
                                <a:solidFill>
                                  <a:srgbClr val="FF0000"/>
                                </a:solidFill>
                                <a:latin typeface="Cambria Math" panose="02040503050406030204" pitchFamily="18" charset="0"/>
                              </a:rPr>
                              <m:t>2</m:t>
                            </m:r>
                          </m:sup>
                        </m:sSup>
                        <m:r>
                          <a:rPr lang="en-US" altLang="ko-Kore-KR" sz="1800" b="0" i="1" dirty="0" smtClean="0">
                            <a:solidFill>
                              <a:srgbClr val="FF0000"/>
                            </a:solidFill>
                            <a:latin typeface="Cambria Math" panose="02040503050406030204" pitchFamily="18" charset="0"/>
                          </a:rPr>
                          <m:t>/2</m:t>
                        </m:r>
                        <m:sSup>
                          <m:sSupPr>
                            <m:ctrlPr>
                              <a:rPr lang="en-US" altLang="ko-Kore-KR" sz="1800" i="1" dirty="0">
                                <a:solidFill>
                                  <a:srgbClr val="FF0000"/>
                                </a:solidFill>
                                <a:latin typeface="Cambria Math" panose="02040503050406030204" pitchFamily="18" charset="0"/>
                                <a:ea typeface="Cambria Math" panose="02040503050406030204" pitchFamily="18" charset="0"/>
                              </a:rPr>
                            </m:ctrlPr>
                          </m:sSupPr>
                          <m:e>
                            <m:r>
                              <a:rPr lang="en-US" altLang="ko-Kore-KR" sz="1800" b="0" i="1" dirty="0" smtClean="0">
                                <a:solidFill>
                                  <a:srgbClr val="FF0000"/>
                                </a:solidFill>
                                <a:latin typeface="Cambria Math" panose="02040503050406030204" pitchFamily="18" charset="0"/>
                                <a:ea typeface="Cambria Math" panose="02040503050406030204" pitchFamily="18" charset="0"/>
                              </a:rPr>
                              <m:t>𝜎</m:t>
                            </m:r>
                          </m:e>
                          <m:sup>
                            <m:r>
                              <a:rPr lang="en-US" altLang="ko-Kore-KR" sz="1800" b="0" i="1" dirty="0" smtClean="0">
                                <a:solidFill>
                                  <a:srgbClr val="FF0000"/>
                                </a:solidFill>
                                <a:latin typeface="Cambria Math" panose="02040503050406030204" pitchFamily="18" charset="0"/>
                                <a:ea typeface="Cambria Math" panose="02040503050406030204" pitchFamily="18" charset="0"/>
                              </a:rPr>
                              <m:t>2</m:t>
                            </m:r>
                          </m:sup>
                        </m:sSup>
                      </m:sup>
                    </m:sSup>
                  </m:oMath>
                </a14:m>
                <a:r>
                  <a:rPr lang="en-US" altLang="ko-Kore-KR" sz="1800" dirty="0"/>
                  <a:t> </a:t>
                </a:r>
                <a:r>
                  <a:rPr lang="ko-KR" altLang="en-US" sz="1800" dirty="0"/>
                  <a:t>    </a:t>
                </a:r>
                <a:r>
                  <a:rPr lang="en-US" altLang="ko-Kore-KR" sz="1800" dirty="0"/>
                  <a:t>in 1D, or  </a:t>
                </a:r>
              </a:p>
              <a:p>
                <a:pPr lvl="1">
                  <a:buFont typeface="Wingdings" panose="05000000000000000000" pitchFamily="2" charset="2"/>
                  <a:buChar char="§"/>
                </a:pPr>
                <a14:m>
                  <m:oMath xmlns:m="http://schemas.openxmlformats.org/officeDocument/2006/math">
                    <m:sSub>
                      <m:sSubPr>
                        <m:ctrlPr>
                          <a:rPr lang="en-US" altLang="ko-Kore-KR" sz="1800" i="1" dirty="0">
                            <a:latin typeface="Cambria Math" panose="02040503050406030204" pitchFamily="18" charset="0"/>
                          </a:rPr>
                        </m:ctrlPr>
                      </m:sSubPr>
                      <m:e>
                        <m:r>
                          <a:rPr lang="en-US" altLang="ko-Kore-KR" sz="1800" b="0" i="1" dirty="0" smtClean="0">
                            <a:latin typeface="Cambria Math" panose="02040503050406030204" pitchFamily="18" charset="0"/>
                          </a:rPr>
                          <m:t>𝐺</m:t>
                        </m:r>
                      </m:e>
                      <m:sub>
                        <m:r>
                          <a:rPr lang="en-US" altLang="ko-Kore-KR" sz="1800" b="0" i="1" dirty="0" smtClean="0">
                            <a:latin typeface="Cambria Math" panose="02040503050406030204" pitchFamily="18" charset="0"/>
                            <a:ea typeface="Cambria Math" panose="02040503050406030204" pitchFamily="18" charset="0"/>
                          </a:rPr>
                          <m:t>𝜎</m:t>
                        </m:r>
                      </m:sub>
                    </m:sSub>
                    <m:d>
                      <m:dPr>
                        <m:ctrlPr>
                          <a:rPr lang="en-US" altLang="ko-Kore-KR" sz="1800" i="1" dirty="0">
                            <a:latin typeface="Cambria Math" panose="02040503050406030204" pitchFamily="18" charset="0"/>
                          </a:rPr>
                        </m:ctrlPr>
                      </m:dPr>
                      <m:e>
                        <m:r>
                          <a:rPr lang="en-US" altLang="ko-Kore-KR" sz="1800" b="0" i="1" dirty="0" smtClean="0">
                            <a:latin typeface="Cambria Math" panose="02040503050406030204" pitchFamily="18" charset="0"/>
                          </a:rPr>
                          <m:t>𝑥</m:t>
                        </m:r>
                        <m:r>
                          <a:rPr lang="en-US" altLang="ko-Kore-KR" sz="1800" b="0" i="1" dirty="0" smtClean="0">
                            <a:latin typeface="Cambria Math" panose="02040503050406030204" pitchFamily="18" charset="0"/>
                          </a:rPr>
                          <m:t>,</m:t>
                        </m:r>
                        <m:r>
                          <a:rPr lang="en-US" altLang="ko-Kore-KR" sz="1800" b="0" i="1" dirty="0" smtClean="0">
                            <a:latin typeface="Cambria Math" panose="02040503050406030204" pitchFamily="18" charset="0"/>
                          </a:rPr>
                          <m:t>𝑦</m:t>
                        </m:r>
                      </m:e>
                    </m:d>
                    <m:r>
                      <a:rPr lang="en-US" altLang="ko-Kore-KR" sz="1800" b="0" i="1" dirty="0" smtClean="0">
                        <a:latin typeface="Cambria Math" panose="02040503050406030204" pitchFamily="18" charset="0"/>
                      </a:rPr>
                      <m:t>=</m:t>
                    </m:r>
                    <m:f>
                      <m:fPr>
                        <m:ctrlPr>
                          <a:rPr lang="en-US" altLang="ko-Kore-KR" sz="1800" i="1" dirty="0">
                            <a:latin typeface="Cambria Math" panose="02040503050406030204" pitchFamily="18" charset="0"/>
                          </a:rPr>
                        </m:ctrlPr>
                      </m:fPr>
                      <m:num>
                        <m:r>
                          <a:rPr lang="en-US" altLang="ko-Kore-KR" sz="1800" b="0" i="1" dirty="0" smtClean="0">
                            <a:latin typeface="Cambria Math" panose="02040503050406030204" pitchFamily="18" charset="0"/>
                          </a:rPr>
                          <m:t>1</m:t>
                        </m:r>
                      </m:num>
                      <m:den>
                        <m:r>
                          <a:rPr lang="en-US" altLang="ko-Kore-KR" sz="1800" b="0" i="1" dirty="0" smtClean="0">
                            <a:latin typeface="Cambria Math" panose="02040503050406030204" pitchFamily="18" charset="0"/>
                          </a:rPr>
                          <m:t>2</m:t>
                        </m:r>
                        <m:r>
                          <a:rPr lang="en-US" altLang="ko-Kore-KR" sz="1800" b="0" i="1" dirty="0" smtClean="0">
                            <a:latin typeface="Cambria Math" panose="02040503050406030204" pitchFamily="18" charset="0"/>
                            <a:ea typeface="Cambria Math" panose="02040503050406030204" pitchFamily="18" charset="0"/>
                          </a:rPr>
                          <m:t>𝜋𝜎</m:t>
                        </m:r>
                        <m:r>
                          <a:rPr lang="en-US" altLang="ko-Kore-KR" sz="1800" b="0" i="1" baseline="30000" dirty="0" smtClean="0">
                            <a:latin typeface="Cambria Math" panose="02040503050406030204" pitchFamily="18" charset="0"/>
                            <a:ea typeface="Cambria Math" panose="02040503050406030204" pitchFamily="18" charset="0"/>
                          </a:rPr>
                          <m:t>2</m:t>
                        </m:r>
                      </m:den>
                    </m:f>
                    <m:sSup>
                      <m:sSupPr>
                        <m:ctrlPr>
                          <a:rPr lang="en-US" altLang="ko-Kore-KR" sz="1800" i="1" dirty="0">
                            <a:latin typeface="Cambria Math" panose="02040503050406030204" pitchFamily="18" charset="0"/>
                          </a:rPr>
                        </m:ctrlPr>
                      </m:sSupPr>
                      <m:e>
                        <m:r>
                          <a:rPr lang="en-US" altLang="ko-Kore-KR" sz="1800" b="0" i="1" dirty="0" smtClean="0">
                            <a:latin typeface="Cambria Math" panose="02040503050406030204" pitchFamily="18" charset="0"/>
                          </a:rPr>
                          <m:t>𝑒</m:t>
                        </m:r>
                      </m:e>
                      <m:sup>
                        <m:r>
                          <a:rPr lang="en-US" altLang="ko-Kore-KR" sz="1800" b="0" i="1" dirty="0" smtClean="0">
                            <a:latin typeface="Cambria Math" panose="02040503050406030204" pitchFamily="18" charset="0"/>
                          </a:rPr>
                          <m:t>−</m:t>
                        </m:r>
                        <m:sSup>
                          <m:sSupPr>
                            <m:ctrlPr>
                              <a:rPr lang="en-US" altLang="ko-Kore-KR" sz="1800" i="1" dirty="0">
                                <a:latin typeface="Cambria Math" panose="02040503050406030204" pitchFamily="18" charset="0"/>
                              </a:rPr>
                            </m:ctrlPr>
                          </m:sSupPr>
                          <m:e>
                            <m:r>
                              <a:rPr lang="en-US" altLang="ko-Kore-KR" sz="1800" b="0" i="1" dirty="0" smtClean="0">
                                <a:latin typeface="Cambria Math" panose="02040503050406030204" pitchFamily="18" charset="0"/>
                              </a:rPr>
                              <m:t>(</m:t>
                            </m:r>
                            <m:r>
                              <a:rPr lang="en-US" altLang="ko-Kore-KR" sz="1800" b="0" i="1" dirty="0" smtClean="0">
                                <a:latin typeface="Cambria Math" panose="02040503050406030204" pitchFamily="18" charset="0"/>
                              </a:rPr>
                              <m:t>𝑥</m:t>
                            </m:r>
                          </m:e>
                          <m:sup>
                            <m:r>
                              <a:rPr lang="en-US" altLang="ko-Kore-KR" sz="1800" b="0" i="1" dirty="0" smtClean="0">
                                <a:latin typeface="Cambria Math" panose="02040503050406030204" pitchFamily="18" charset="0"/>
                              </a:rPr>
                              <m:t>2</m:t>
                            </m:r>
                          </m:sup>
                        </m:sSup>
                        <m:r>
                          <a:rPr lang="en-US" altLang="ko-Kore-KR" sz="1800" b="0" i="1" dirty="0" smtClean="0">
                            <a:latin typeface="Cambria Math" panose="02040503050406030204" pitchFamily="18" charset="0"/>
                          </a:rPr>
                          <m:t>+</m:t>
                        </m:r>
                        <m:sSup>
                          <m:sSupPr>
                            <m:ctrlPr>
                              <a:rPr lang="en-US" altLang="ko-Kore-KR" sz="1800" i="1" dirty="0">
                                <a:latin typeface="Cambria Math" panose="02040503050406030204" pitchFamily="18" charset="0"/>
                              </a:rPr>
                            </m:ctrlPr>
                          </m:sSupPr>
                          <m:e>
                            <m:r>
                              <a:rPr lang="en-US" altLang="ko-Kore-KR" sz="1800" b="0" i="1" dirty="0" smtClean="0">
                                <a:latin typeface="Cambria Math" panose="02040503050406030204" pitchFamily="18" charset="0"/>
                              </a:rPr>
                              <m:t>𝑦</m:t>
                            </m:r>
                          </m:e>
                          <m:sup>
                            <m:r>
                              <a:rPr lang="en-US" altLang="ko-Kore-KR" sz="1800" b="0" i="1" dirty="0" smtClean="0">
                                <a:latin typeface="Cambria Math" panose="02040503050406030204" pitchFamily="18" charset="0"/>
                              </a:rPr>
                              <m:t>2</m:t>
                            </m:r>
                          </m:sup>
                        </m:sSup>
                        <m:r>
                          <a:rPr lang="en-US" altLang="ko-Kore-KR" sz="1800" b="0" i="1" dirty="0" smtClean="0">
                            <a:latin typeface="Cambria Math" panose="02040503050406030204" pitchFamily="18" charset="0"/>
                          </a:rPr>
                          <m:t>)/2</m:t>
                        </m:r>
                        <m:sSup>
                          <m:sSupPr>
                            <m:ctrlPr>
                              <a:rPr lang="en-US" altLang="ko-Kore-KR" sz="1800" i="1" dirty="0">
                                <a:latin typeface="Cambria Math" panose="02040503050406030204" pitchFamily="18" charset="0"/>
                                <a:ea typeface="Cambria Math" panose="02040503050406030204" pitchFamily="18" charset="0"/>
                              </a:rPr>
                            </m:ctrlPr>
                          </m:sSupPr>
                          <m:e>
                            <m:r>
                              <a:rPr lang="en-US" altLang="ko-Kore-KR" sz="1800" b="0" i="1" dirty="0" smtClean="0">
                                <a:latin typeface="Cambria Math" panose="02040503050406030204" pitchFamily="18" charset="0"/>
                                <a:ea typeface="Cambria Math" panose="02040503050406030204" pitchFamily="18" charset="0"/>
                              </a:rPr>
                              <m:t>𝜎</m:t>
                            </m:r>
                          </m:e>
                          <m:sup>
                            <m:r>
                              <a:rPr lang="en-US" altLang="ko-Kore-KR" sz="1800" b="0" i="1" dirty="0" smtClean="0">
                                <a:latin typeface="Cambria Math" panose="02040503050406030204" pitchFamily="18" charset="0"/>
                                <a:ea typeface="Cambria Math" panose="02040503050406030204" pitchFamily="18" charset="0"/>
                              </a:rPr>
                              <m:t>2</m:t>
                            </m:r>
                          </m:sup>
                        </m:sSup>
                      </m:sup>
                    </m:sSup>
                  </m:oMath>
                </a14:m>
                <a:r>
                  <a:rPr lang="en-US" altLang="ko-Kore-KR" sz="1800" dirty="0"/>
                  <a:t> </a:t>
                </a:r>
                <a:r>
                  <a:rPr lang="ko-KR" altLang="en-US" sz="1800" dirty="0"/>
                  <a:t>    </a:t>
                </a:r>
                <a:r>
                  <a:rPr lang="en-US" altLang="ko-Kore-KR" sz="1800" dirty="0"/>
                  <a:t>in 2D</a:t>
                </a:r>
              </a:p>
              <a:p>
                <a:pPr lvl="1">
                  <a:buFont typeface="Wingdings" panose="05000000000000000000" pitchFamily="2" charset="2"/>
                  <a:buChar char="§"/>
                </a:pPr>
                <a:endParaRPr lang="en-US" altLang="ko-Kore-KR" sz="1600" dirty="0"/>
              </a:p>
              <a:p>
                <a:pPr>
                  <a:buFont typeface="Wingdings" panose="05000000000000000000" pitchFamily="2" charset="2"/>
                  <a:buChar char="Ø"/>
                </a:pPr>
                <a:r>
                  <a:rPr lang="en-US" altLang="ko-KR" sz="2000" b="0" dirty="0"/>
                  <a:t>The application of the Gaussian filter replaces the intensity </a:t>
                </a:r>
                <a14:m>
                  <m:oMath xmlns:m="http://schemas.openxmlformats.org/officeDocument/2006/math">
                    <m:r>
                      <a:rPr lang="en-US" altLang="ko-KR" sz="2000" b="0" i="1" dirty="0" smtClean="0">
                        <a:solidFill>
                          <a:srgbClr val="0000FF"/>
                        </a:solidFill>
                        <a:latin typeface="Cambria Math" panose="02040503050406030204" pitchFamily="18" charset="0"/>
                      </a:rPr>
                      <m:t>𝐼</m:t>
                    </m:r>
                    <m:r>
                      <a:rPr lang="en-US" altLang="ko-KR" sz="2000" b="0" i="1" dirty="0" smtClean="0">
                        <a:solidFill>
                          <a:srgbClr val="0000FF"/>
                        </a:solidFill>
                        <a:latin typeface="Cambria Math" panose="02040503050406030204" pitchFamily="18" charset="0"/>
                      </a:rPr>
                      <m:t>(</m:t>
                    </m:r>
                    <m:sSub>
                      <m:sSubPr>
                        <m:ctrlPr>
                          <a:rPr lang="en-US" altLang="ko-KR" sz="2000" b="0" i="1" dirty="0">
                            <a:solidFill>
                              <a:srgbClr val="0000FF"/>
                            </a:solidFill>
                            <a:latin typeface="Cambria Math" panose="02040503050406030204" pitchFamily="18" charset="0"/>
                          </a:rPr>
                        </m:ctrlPr>
                      </m:sSubPr>
                      <m:e>
                        <m:r>
                          <a:rPr lang="en-US" altLang="ko-KR" sz="2000" b="0" i="1" dirty="0" smtClean="0">
                            <a:solidFill>
                              <a:srgbClr val="0000FF"/>
                            </a:solidFill>
                            <a:latin typeface="Cambria Math" panose="02040503050406030204" pitchFamily="18" charset="0"/>
                          </a:rPr>
                          <m:t>𝑥</m:t>
                        </m:r>
                      </m:e>
                      <m:sub>
                        <m:r>
                          <a:rPr lang="en-US" altLang="ko-KR" sz="2000" b="0" i="1" dirty="0" smtClean="0">
                            <a:solidFill>
                              <a:srgbClr val="0000FF"/>
                            </a:solidFill>
                            <a:latin typeface="Cambria Math" panose="02040503050406030204" pitchFamily="18" charset="0"/>
                          </a:rPr>
                          <m:t>0</m:t>
                        </m:r>
                      </m:sub>
                    </m:sSub>
                    <m:r>
                      <a:rPr lang="en-US" altLang="ko-KR" sz="2000" b="0" i="1" dirty="0" smtClean="0">
                        <a:solidFill>
                          <a:srgbClr val="0000FF"/>
                        </a:solidFill>
                        <a:latin typeface="Cambria Math" panose="02040503050406030204" pitchFamily="18" charset="0"/>
                      </a:rPr>
                      <m:t>,</m:t>
                    </m:r>
                    <m:sSub>
                      <m:sSubPr>
                        <m:ctrlPr>
                          <a:rPr lang="en-US" altLang="ko-KR" sz="2000" b="0" i="1" dirty="0">
                            <a:solidFill>
                              <a:srgbClr val="0000FF"/>
                            </a:solidFill>
                            <a:latin typeface="Cambria Math" panose="02040503050406030204" pitchFamily="18" charset="0"/>
                          </a:rPr>
                        </m:ctrlPr>
                      </m:sSubPr>
                      <m:e>
                        <m:r>
                          <a:rPr lang="en-US" altLang="ko-KR" sz="2000" b="0" i="1" dirty="0" smtClean="0">
                            <a:solidFill>
                              <a:srgbClr val="0000FF"/>
                            </a:solidFill>
                            <a:latin typeface="Cambria Math" panose="02040503050406030204" pitchFamily="18" charset="0"/>
                          </a:rPr>
                          <m:t>𝑦</m:t>
                        </m:r>
                      </m:e>
                      <m:sub>
                        <m:r>
                          <a:rPr lang="en-US" altLang="ko-KR" sz="2000" b="0" i="1" dirty="0" smtClean="0">
                            <a:solidFill>
                              <a:srgbClr val="0000FF"/>
                            </a:solidFill>
                            <a:latin typeface="Cambria Math" panose="02040503050406030204" pitchFamily="18" charset="0"/>
                          </a:rPr>
                          <m:t>0</m:t>
                        </m:r>
                      </m:sub>
                    </m:sSub>
                    <m:r>
                      <a:rPr lang="en-US" altLang="ko-KR" sz="2000" b="0" i="1" dirty="0" smtClean="0">
                        <a:solidFill>
                          <a:srgbClr val="0000FF"/>
                        </a:solidFill>
                        <a:latin typeface="Cambria Math" panose="02040503050406030204" pitchFamily="18" charset="0"/>
                      </a:rPr>
                      <m:t>)</m:t>
                    </m:r>
                  </m:oMath>
                </a14:m>
                <a:r>
                  <a:rPr lang="en-US" altLang="ko-KR" sz="2000" b="0" dirty="0"/>
                  <a:t> with the sum, over all </a:t>
                </a:r>
                <a14:m>
                  <m:oMath xmlns:m="http://schemas.openxmlformats.org/officeDocument/2006/math">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𝑥</m:t>
                    </m:r>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𝑦</m:t>
                    </m:r>
                    <m:r>
                      <a:rPr lang="en-US" altLang="ko-KR" sz="2000" b="0" i="1" dirty="0" smtClean="0">
                        <a:latin typeface="Cambria Math" panose="02040503050406030204" pitchFamily="18" charset="0"/>
                      </a:rPr>
                      <m:t>)</m:t>
                    </m:r>
                  </m:oMath>
                </a14:m>
                <a:r>
                  <a:rPr lang="en-US" altLang="ko-KR" sz="2000" b="0" dirty="0"/>
                  <a:t> pixels, of </a:t>
                </a:r>
                <a14:m>
                  <m:oMath xmlns:m="http://schemas.openxmlformats.org/officeDocument/2006/math">
                    <m:r>
                      <a:rPr lang="en-US" altLang="ko-KR" sz="2000" b="0" i="1" dirty="0" smtClean="0">
                        <a:solidFill>
                          <a:srgbClr val="0000FF"/>
                        </a:solidFill>
                        <a:latin typeface="Cambria Math" panose="02040503050406030204" pitchFamily="18" charset="0"/>
                      </a:rPr>
                      <m:t>𝐼</m:t>
                    </m:r>
                    <m:d>
                      <m:dPr>
                        <m:ctrlPr>
                          <a:rPr lang="en-US" altLang="ko-KR" sz="2000" b="0" i="1" dirty="0">
                            <a:solidFill>
                              <a:srgbClr val="0000FF"/>
                            </a:solidFill>
                            <a:latin typeface="Cambria Math" panose="02040503050406030204" pitchFamily="18" charset="0"/>
                          </a:rPr>
                        </m:ctrlPr>
                      </m:dPr>
                      <m:e>
                        <m:r>
                          <a:rPr lang="en-US" altLang="ko-KR" sz="2000" b="0" i="1" dirty="0" smtClean="0">
                            <a:solidFill>
                              <a:srgbClr val="0000FF"/>
                            </a:solidFill>
                            <a:latin typeface="Cambria Math" panose="02040503050406030204" pitchFamily="18" charset="0"/>
                          </a:rPr>
                          <m:t>𝑥</m:t>
                        </m:r>
                        <m:r>
                          <a:rPr lang="en-US" altLang="ko-KR" sz="2000" b="0" i="1" dirty="0" smtClean="0">
                            <a:solidFill>
                              <a:srgbClr val="0000FF"/>
                            </a:solidFill>
                            <a:latin typeface="Cambria Math" panose="02040503050406030204" pitchFamily="18" charset="0"/>
                          </a:rPr>
                          <m:t>,</m:t>
                        </m:r>
                        <m:r>
                          <a:rPr lang="en-US" altLang="ko-KR" sz="2000" b="0" i="1" dirty="0" smtClean="0">
                            <a:solidFill>
                              <a:srgbClr val="0000FF"/>
                            </a:solidFill>
                            <a:latin typeface="Cambria Math" panose="02040503050406030204" pitchFamily="18" charset="0"/>
                          </a:rPr>
                          <m:t>𝑦</m:t>
                        </m:r>
                      </m:e>
                    </m:d>
                    <m:sSub>
                      <m:sSubPr>
                        <m:ctrlPr>
                          <a:rPr lang="en-US" altLang="ko-KR" sz="2000" b="0" i="1" dirty="0">
                            <a:solidFill>
                              <a:srgbClr val="0000FF"/>
                            </a:solidFill>
                            <a:latin typeface="Cambria Math" panose="02040503050406030204" pitchFamily="18" charset="0"/>
                          </a:rPr>
                        </m:ctrlPr>
                      </m:sSubPr>
                      <m:e>
                        <m:r>
                          <a:rPr lang="en-US" altLang="ko-KR" sz="2000" b="0" i="1" dirty="0" smtClean="0">
                            <a:solidFill>
                              <a:srgbClr val="0000FF"/>
                            </a:solidFill>
                            <a:latin typeface="Cambria Math" panose="02040503050406030204" pitchFamily="18" charset="0"/>
                          </a:rPr>
                          <m:t>𝐺</m:t>
                        </m:r>
                      </m:e>
                      <m:sub>
                        <m:r>
                          <a:rPr lang="el-GR" altLang="ko-KR" sz="2000" b="0" i="1" dirty="0" smtClean="0">
                            <a:solidFill>
                              <a:srgbClr val="0000FF"/>
                            </a:solidFill>
                            <a:latin typeface="Cambria Math" panose="02040503050406030204" pitchFamily="18" charset="0"/>
                          </a:rPr>
                          <m:t>𝜎</m:t>
                        </m:r>
                      </m:sub>
                    </m:sSub>
                    <m:r>
                      <a:rPr lang="el-GR" altLang="ko-KR" sz="2000" b="0" i="1" dirty="0" smtClean="0">
                        <a:solidFill>
                          <a:srgbClr val="0000FF"/>
                        </a:solidFill>
                        <a:latin typeface="Cambria Math" panose="02040503050406030204" pitchFamily="18" charset="0"/>
                      </a:rPr>
                      <m:t>(</m:t>
                    </m:r>
                    <m:r>
                      <a:rPr lang="en-US" altLang="ko-KR" sz="2000" b="0" i="1" dirty="0" smtClean="0">
                        <a:solidFill>
                          <a:srgbClr val="0000FF"/>
                        </a:solidFill>
                        <a:latin typeface="Cambria Math" panose="02040503050406030204" pitchFamily="18" charset="0"/>
                      </a:rPr>
                      <m:t>𝑑</m:t>
                    </m:r>
                    <m:r>
                      <a:rPr lang="en-US" altLang="ko-KR" sz="2000" b="0" i="1" dirty="0" smtClean="0">
                        <a:solidFill>
                          <a:srgbClr val="0000FF"/>
                        </a:solidFill>
                        <a:latin typeface="Cambria Math" panose="02040503050406030204" pitchFamily="18" charset="0"/>
                      </a:rPr>
                      <m:t>)</m:t>
                    </m:r>
                  </m:oMath>
                </a14:m>
                <a:r>
                  <a:rPr lang="en-US" altLang="ko-KR" sz="2000" b="0" dirty="0"/>
                  <a:t>, where </a:t>
                </a:r>
                <a14:m>
                  <m:oMath xmlns:m="http://schemas.openxmlformats.org/officeDocument/2006/math">
                    <m:r>
                      <a:rPr lang="en-US" altLang="ko-KR" sz="2000" b="0" i="1" dirty="0" smtClean="0">
                        <a:latin typeface="Cambria Math" panose="02040503050406030204" pitchFamily="18" charset="0"/>
                      </a:rPr>
                      <m:t>𝑑</m:t>
                    </m:r>
                  </m:oMath>
                </a14:m>
                <a:r>
                  <a:rPr lang="en-US" altLang="ko-KR" sz="2000" b="0" dirty="0"/>
                  <a:t> is the distance from </a:t>
                </a:r>
                <a14:m>
                  <m:oMath xmlns:m="http://schemas.openxmlformats.org/officeDocument/2006/math">
                    <m:r>
                      <a:rPr lang="en-US" altLang="ko-KR" sz="2000" b="0" i="1" dirty="0" smtClean="0">
                        <a:latin typeface="Cambria Math" panose="02040503050406030204" pitchFamily="18" charset="0"/>
                      </a:rPr>
                      <m:t>(</m:t>
                    </m:r>
                    <m:sSub>
                      <m:sSubPr>
                        <m:ctrlPr>
                          <a:rPr lang="en-US" altLang="ko-KR" sz="2000" b="0" i="1" dirty="0">
                            <a:latin typeface="Cambria Math" panose="02040503050406030204" pitchFamily="18" charset="0"/>
                          </a:rPr>
                        </m:ctrlPr>
                      </m:sSubPr>
                      <m:e>
                        <m:r>
                          <a:rPr lang="en-US" altLang="ko-KR" sz="2000" b="0" i="1" dirty="0" smtClean="0">
                            <a:latin typeface="Cambria Math" panose="02040503050406030204" pitchFamily="18" charset="0"/>
                          </a:rPr>
                          <m:t>𝑥</m:t>
                        </m:r>
                      </m:e>
                      <m:sub>
                        <m:r>
                          <a:rPr lang="en-US" altLang="ko-KR" sz="2000" b="0" i="1" dirty="0" smtClean="0">
                            <a:latin typeface="Cambria Math" panose="02040503050406030204" pitchFamily="18" charset="0"/>
                          </a:rPr>
                          <m:t>0</m:t>
                        </m:r>
                      </m:sub>
                    </m:sSub>
                    <m:r>
                      <a:rPr lang="en-US" altLang="ko-KR" sz="2000" b="0" i="1" dirty="0" smtClean="0">
                        <a:latin typeface="Cambria Math" panose="02040503050406030204" pitchFamily="18" charset="0"/>
                      </a:rPr>
                      <m:t>,</m:t>
                    </m:r>
                    <m:sSub>
                      <m:sSubPr>
                        <m:ctrlPr>
                          <a:rPr lang="en-US" altLang="ko-KR" sz="2000" b="0" i="1" dirty="0">
                            <a:latin typeface="Cambria Math" panose="02040503050406030204" pitchFamily="18" charset="0"/>
                          </a:rPr>
                        </m:ctrlPr>
                      </m:sSubPr>
                      <m:e>
                        <m:r>
                          <a:rPr lang="en-US" altLang="ko-KR" sz="2000" b="0" i="1" dirty="0" smtClean="0">
                            <a:latin typeface="Cambria Math" panose="02040503050406030204" pitchFamily="18" charset="0"/>
                          </a:rPr>
                          <m:t>𝑦</m:t>
                        </m:r>
                      </m:e>
                      <m:sub>
                        <m:r>
                          <a:rPr lang="en-US" altLang="ko-KR" sz="2000" b="0" i="1" dirty="0" smtClean="0">
                            <a:latin typeface="Cambria Math" panose="02040503050406030204" pitchFamily="18" charset="0"/>
                          </a:rPr>
                          <m:t>0</m:t>
                        </m:r>
                      </m:sub>
                    </m:sSub>
                    <m:r>
                      <a:rPr lang="en-US" altLang="ko-KR" sz="2000" b="0" i="1" dirty="0" smtClean="0">
                        <a:latin typeface="Cambria Math" panose="02040503050406030204" pitchFamily="18" charset="0"/>
                      </a:rPr>
                      <m:t>)</m:t>
                    </m:r>
                  </m:oMath>
                </a14:m>
                <a:r>
                  <a:rPr lang="en-US" altLang="ko-KR" sz="2000" b="0" dirty="0"/>
                  <a:t> to </a:t>
                </a:r>
                <a14:m>
                  <m:oMath xmlns:m="http://schemas.openxmlformats.org/officeDocument/2006/math">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𝑥</m:t>
                    </m:r>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𝑦</m:t>
                    </m:r>
                    <m:r>
                      <a:rPr lang="en-US" altLang="ko-KR" sz="2000" b="0" i="1" dirty="0" smtClean="0">
                        <a:latin typeface="Cambria Math" panose="02040503050406030204" pitchFamily="18" charset="0"/>
                      </a:rPr>
                      <m:t>)</m:t>
                    </m:r>
                  </m:oMath>
                </a14:m>
                <a:r>
                  <a:rPr lang="en-US" altLang="ko-KR" sz="2000" b="0" dirty="0"/>
                  <a:t>. </a:t>
                </a:r>
              </a:p>
            </p:txBody>
          </p:sp>
        </mc:Choice>
        <mc:Fallback xmlns="">
          <p:sp>
            <p:nvSpPr>
              <p:cNvPr id="6" name="Content Placeholder 2">
                <a:extLst>
                  <a:ext uri="{FF2B5EF4-FFF2-40B4-BE49-F238E27FC236}">
                    <a16:creationId xmlns:a16="http://schemas.microsoft.com/office/drawing/2014/main" id="{93645E81-92F8-FC01-592D-5FF032269421}"/>
                  </a:ext>
                </a:extLst>
              </p:cNvPr>
              <p:cNvSpPr>
                <a:spLocks noGrp="1" noRot="1" noChangeAspect="1" noMove="1" noResize="1" noEditPoints="1" noAdjustHandles="1" noChangeArrowheads="1" noChangeShapeType="1" noTextEdit="1"/>
              </p:cNvSpPr>
              <p:nvPr>
                <p:ph sz="quarter" idx="10"/>
              </p:nvPr>
            </p:nvSpPr>
            <p:spPr>
              <a:xfrm>
                <a:off x="335760" y="771550"/>
                <a:ext cx="8412704" cy="4176464"/>
              </a:xfrm>
              <a:blipFill>
                <a:blip r:embed="rId2"/>
                <a:stretch>
                  <a:fillRect l="-4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10815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19.3 Simple Image Features (3/8)</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412704" cy="4176464"/>
              </a:xfrm>
            </p:spPr>
            <p:txBody>
              <a:bodyPr/>
              <a:lstStyle/>
              <a:p>
                <a:pPr>
                  <a:buFont typeface="Wingdings" panose="05000000000000000000" pitchFamily="2" charset="2"/>
                  <a:buChar char="Ø"/>
                </a:pPr>
                <a:r>
                  <a:rPr lang="en-US" altLang="ko-KR" sz="2000" b="0" dirty="0"/>
                  <a:t>We say that the function </a:t>
                </a:r>
                <a14:m>
                  <m:oMath xmlns:m="http://schemas.openxmlformats.org/officeDocument/2006/math">
                    <m:r>
                      <a:rPr lang="en-US" altLang="ko-KR" sz="2000" b="0" i="1" dirty="0">
                        <a:latin typeface="Cambria Math" panose="02040503050406030204" pitchFamily="18" charset="0"/>
                      </a:rPr>
                      <m:t>h</m:t>
                    </m:r>
                  </m:oMath>
                </a14:m>
                <a:r>
                  <a:rPr lang="en-US" altLang="ko-KR" sz="2000" b="0" dirty="0"/>
                  <a:t> is the </a:t>
                </a:r>
                <a:r>
                  <a:rPr lang="en-US" altLang="ko-KR" sz="2000" b="0" dirty="0">
                    <a:solidFill>
                      <a:srgbClr val="0000FF"/>
                    </a:solidFill>
                  </a:rPr>
                  <a:t>convolution of two functions </a:t>
                </a:r>
                <a14:m>
                  <m:oMath xmlns:m="http://schemas.openxmlformats.org/officeDocument/2006/math">
                    <m:r>
                      <a:rPr lang="en-US" altLang="ko-KR" sz="2000" b="0" i="1" dirty="0">
                        <a:solidFill>
                          <a:srgbClr val="0000FF"/>
                        </a:solidFill>
                        <a:latin typeface="Cambria Math" panose="02040503050406030204" pitchFamily="18" charset="0"/>
                      </a:rPr>
                      <m:t>𝑓</m:t>
                    </m:r>
                  </m:oMath>
                </a14:m>
                <a:r>
                  <a:rPr lang="en-US" altLang="ko-KR" sz="2000" b="0" dirty="0">
                    <a:solidFill>
                      <a:srgbClr val="0000FF"/>
                    </a:solidFill>
                  </a:rPr>
                  <a:t> and </a:t>
                </a:r>
                <a14:m>
                  <m:oMath xmlns:m="http://schemas.openxmlformats.org/officeDocument/2006/math">
                    <m:r>
                      <a:rPr lang="en-US" altLang="ko-KR" sz="2000" b="0" i="1" dirty="0">
                        <a:solidFill>
                          <a:srgbClr val="0000FF"/>
                        </a:solidFill>
                        <a:latin typeface="Cambria Math" panose="02040503050406030204" pitchFamily="18" charset="0"/>
                      </a:rPr>
                      <m:t>𝑔</m:t>
                    </m:r>
                  </m:oMath>
                </a14:m>
                <a:r>
                  <a:rPr lang="en-US" altLang="ko-KR" sz="2000" b="0" dirty="0">
                    <a:solidFill>
                      <a:srgbClr val="0000FF"/>
                    </a:solidFill>
                  </a:rPr>
                  <a:t> </a:t>
                </a:r>
                <a:r>
                  <a:rPr lang="en-US" altLang="ko-KR" sz="2000" b="0" dirty="0"/>
                  <a:t>(denoted </a:t>
                </a:r>
                <a14:m>
                  <m:oMath xmlns:m="http://schemas.openxmlformats.org/officeDocument/2006/math">
                    <m:r>
                      <a:rPr lang="en-US" altLang="ko-KR" sz="2000" b="0" i="1" dirty="0">
                        <a:latin typeface="Cambria Math" panose="02040503050406030204" pitchFamily="18" charset="0"/>
                      </a:rPr>
                      <m:t>𝑓</m:t>
                    </m:r>
                    <m:r>
                      <a:rPr lang="en-US" altLang="ko-KR" sz="2000" b="0" i="1" dirty="0">
                        <a:latin typeface="Cambria Math" panose="02040503050406030204" pitchFamily="18" charset="0"/>
                      </a:rPr>
                      <m:t>∗</m:t>
                    </m:r>
                    <m:r>
                      <a:rPr lang="en-US" altLang="ko-KR" sz="2000" b="0" i="1" dirty="0">
                        <a:latin typeface="Cambria Math" panose="02040503050406030204" pitchFamily="18" charset="0"/>
                      </a:rPr>
                      <m:t>𝑔</m:t>
                    </m:r>
                  </m:oMath>
                </a14:m>
                <a:r>
                  <a:rPr lang="en-US" altLang="ko-KR" sz="2000" b="0" dirty="0"/>
                  <a:t>) if we have </a:t>
                </a:r>
              </a:p>
              <a:p>
                <a:pPr>
                  <a:buFont typeface="Wingdings" panose="05000000000000000000" pitchFamily="2" charset="2"/>
                  <a:buChar char="Ø"/>
                </a:pPr>
                <a:endParaRPr lang="en-US" altLang="ko-KR" sz="2000" b="0" dirty="0"/>
              </a:p>
              <a:p>
                <a:pPr marL="457200" lvl="1" indent="0">
                  <a:buNone/>
                </a:pPr>
                <a14:m>
                  <m:oMath xmlns:m="http://schemas.openxmlformats.org/officeDocument/2006/math">
                    <m:r>
                      <a:rPr lang="en-US" altLang="ko-KR" sz="1800" b="0" i="1" dirty="0">
                        <a:solidFill>
                          <a:srgbClr val="FF0000"/>
                        </a:solidFill>
                        <a:latin typeface="Cambria Math" panose="02040503050406030204" pitchFamily="18" charset="0"/>
                      </a:rPr>
                      <m:t>h</m:t>
                    </m:r>
                    <m:d>
                      <m:dPr>
                        <m:ctrlPr>
                          <a:rPr lang="en-US" altLang="ko-KR" sz="1800" i="1" dirty="0">
                            <a:solidFill>
                              <a:srgbClr val="FF0000"/>
                            </a:solidFill>
                            <a:latin typeface="Cambria Math" panose="02040503050406030204" pitchFamily="18" charset="0"/>
                          </a:rPr>
                        </m:ctrlPr>
                      </m:dPr>
                      <m:e>
                        <m:r>
                          <a:rPr lang="en-US" altLang="ko-KR" sz="1800" b="0" i="1" dirty="0">
                            <a:solidFill>
                              <a:srgbClr val="FF0000"/>
                            </a:solidFill>
                            <a:latin typeface="Cambria Math" panose="02040503050406030204" pitchFamily="18" charset="0"/>
                          </a:rPr>
                          <m:t>𝑥</m:t>
                        </m:r>
                      </m:e>
                    </m:d>
                    <m:r>
                      <a:rPr lang="en-US" altLang="ko-KR" sz="1800" b="0" i="1" dirty="0">
                        <a:solidFill>
                          <a:srgbClr val="FF0000"/>
                        </a:solidFill>
                        <a:latin typeface="Cambria Math" panose="02040503050406030204" pitchFamily="18" charset="0"/>
                      </a:rPr>
                      <m:t>=</m:t>
                    </m:r>
                    <m:d>
                      <m:dPr>
                        <m:ctrlPr>
                          <a:rPr lang="en-US" altLang="ko-KR" sz="1800" i="1" dirty="0">
                            <a:solidFill>
                              <a:srgbClr val="FF0000"/>
                            </a:solidFill>
                            <a:latin typeface="Cambria Math" panose="02040503050406030204" pitchFamily="18" charset="0"/>
                          </a:rPr>
                        </m:ctrlPr>
                      </m:dPr>
                      <m:e>
                        <m:r>
                          <a:rPr lang="en-US" altLang="ko-KR" sz="1800" b="0" i="1" dirty="0">
                            <a:solidFill>
                              <a:srgbClr val="FF0000"/>
                            </a:solidFill>
                            <a:latin typeface="Cambria Math" panose="02040503050406030204" pitchFamily="18" charset="0"/>
                          </a:rPr>
                          <m:t>𝑓</m:t>
                        </m:r>
                        <m:r>
                          <a:rPr lang="en-US" altLang="ko-KR" sz="1800" b="0" i="1" dirty="0">
                            <a:solidFill>
                              <a:srgbClr val="FF0000"/>
                            </a:solidFill>
                            <a:latin typeface="Cambria Math" panose="02040503050406030204" pitchFamily="18" charset="0"/>
                          </a:rPr>
                          <m:t>∗</m:t>
                        </m:r>
                        <m:r>
                          <a:rPr lang="en-US" altLang="ko-KR" sz="1800" b="0" i="1" dirty="0">
                            <a:solidFill>
                              <a:srgbClr val="FF0000"/>
                            </a:solidFill>
                            <a:latin typeface="Cambria Math" panose="02040503050406030204" pitchFamily="18" charset="0"/>
                          </a:rPr>
                          <m:t>𝑔</m:t>
                        </m:r>
                      </m:e>
                    </m:d>
                    <m:d>
                      <m:dPr>
                        <m:ctrlPr>
                          <a:rPr lang="en-US" altLang="ko-KR" sz="1800" i="1" dirty="0">
                            <a:solidFill>
                              <a:srgbClr val="FF0000"/>
                            </a:solidFill>
                            <a:latin typeface="Cambria Math" panose="02040503050406030204" pitchFamily="18" charset="0"/>
                          </a:rPr>
                        </m:ctrlPr>
                      </m:dPr>
                      <m:e>
                        <m:r>
                          <a:rPr lang="en-US" altLang="ko-KR" sz="1800" b="0" i="1" dirty="0">
                            <a:solidFill>
                              <a:srgbClr val="FF0000"/>
                            </a:solidFill>
                            <a:latin typeface="Cambria Math" panose="02040503050406030204" pitchFamily="18" charset="0"/>
                          </a:rPr>
                          <m:t>𝑥</m:t>
                        </m:r>
                      </m:e>
                    </m:d>
                    <m:r>
                      <a:rPr lang="en-US" altLang="ko-KR" sz="1800" b="0" i="1" dirty="0">
                        <a:solidFill>
                          <a:srgbClr val="FF0000"/>
                        </a:solidFill>
                        <a:latin typeface="Cambria Math" panose="02040503050406030204" pitchFamily="18" charset="0"/>
                      </a:rPr>
                      <m:t>=</m:t>
                    </m:r>
                    <m:nary>
                      <m:naryPr>
                        <m:chr m:val="∑"/>
                        <m:ctrlPr>
                          <a:rPr lang="en-US" altLang="ko-KR" sz="1800" i="1" dirty="0">
                            <a:solidFill>
                              <a:srgbClr val="FF0000"/>
                            </a:solidFill>
                            <a:latin typeface="Cambria Math" panose="02040503050406030204" pitchFamily="18" charset="0"/>
                          </a:rPr>
                        </m:ctrlPr>
                      </m:naryPr>
                      <m:sub>
                        <m:r>
                          <m:rPr>
                            <m:brk m:alnAt="23"/>
                          </m:rPr>
                          <a:rPr lang="en-US" altLang="ko-KR" sz="1800" b="0" i="1" dirty="0">
                            <a:solidFill>
                              <a:srgbClr val="FF0000"/>
                            </a:solidFill>
                            <a:latin typeface="Cambria Math" panose="02040503050406030204" pitchFamily="18" charset="0"/>
                          </a:rPr>
                          <m:t>𝑢</m:t>
                        </m:r>
                        <m:r>
                          <a:rPr lang="en-US" altLang="ko-KR" sz="1800" b="0" i="1" dirty="0">
                            <a:solidFill>
                              <a:srgbClr val="FF0000"/>
                            </a:solidFill>
                            <a:latin typeface="Cambria Math" panose="02040503050406030204" pitchFamily="18" charset="0"/>
                          </a:rPr>
                          <m:t>=−∞</m:t>
                        </m:r>
                      </m:sub>
                      <m:sup>
                        <m:r>
                          <a:rPr lang="en-US" altLang="ko-KR" sz="1800" b="0" i="1" dirty="0">
                            <a:solidFill>
                              <a:srgbClr val="FF0000"/>
                            </a:solidFill>
                            <a:latin typeface="Cambria Math" panose="02040503050406030204" pitchFamily="18" charset="0"/>
                          </a:rPr>
                          <m:t>+</m:t>
                        </m:r>
                        <m:r>
                          <a:rPr lang="en-US" altLang="ko-KR" sz="1800" b="0" i="1" dirty="0">
                            <a:solidFill>
                              <a:srgbClr val="FF0000"/>
                            </a:solidFill>
                            <a:latin typeface="Cambria Math" panose="02040503050406030204" pitchFamily="18" charset="0"/>
                            <a:ea typeface="Cambria Math" panose="02040503050406030204" pitchFamily="18" charset="0"/>
                          </a:rPr>
                          <m:t>∞</m:t>
                        </m:r>
                      </m:sup>
                      <m:e>
                        <m:r>
                          <a:rPr lang="en-US" altLang="ko-KR" sz="1800" b="0" i="1" dirty="0">
                            <a:solidFill>
                              <a:srgbClr val="FF0000"/>
                            </a:solidFill>
                            <a:latin typeface="Cambria Math" panose="02040503050406030204" pitchFamily="18" charset="0"/>
                          </a:rPr>
                          <m:t>𝑓</m:t>
                        </m:r>
                        <m:d>
                          <m:dPr>
                            <m:ctrlPr>
                              <a:rPr lang="en-US" altLang="ko-KR" sz="1800" i="1" dirty="0">
                                <a:solidFill>
                                  <a:srgbClr val="FF0000"/>
                                </a:solidFill>
                                <a:latin typeface="Cambria Math" panose="02040503050406030204" pitchFamily="18" charset="0"/>
                              </a:rPr>
                            </m:ctrlPr>
                          </m:dPr>
                          <m:e>
                            <m:r>
                              <a:rPr lang="en-US" altLang="ko-KR" sz="1800" b="0" i="1" dirty="0">
                                <a:solidFill>
                                  <a:srgbClr val="FF0000"/>
                                </a:solidFill>
                                <a:latin typeface="Cambria Math" panose="02040503050406030204" pitchFamily="18" charset="0"/>
                              </a:rPr>
                              <m:t>𝑢</m:t>
                            </m:r>
                          </m:e>
                        </m:d>
                        <m:r>
                          <a:rPr lang="en-US" altLang="ko-KR" sz="1800" b="0" i="1" dirty="0">
                            <a:solidFill>
                              <a:srgbClr val="FF0000"/>
                            </a:solidFill>
                            <a:latin typeface="Cambria Math" panose="02040503050406030204" pitchFamily="18" charset="0"/>
                          </a:rPr>
                          <m:t>𝑔</m:t>
                        </m:r>
                        <m:r>
                          <a:rPr lang="en-US" altLang="ko-KR" sz="1800" b="0" i="1" dirty="0">
                            <a:solidFill>
                              <a:srgbClr val="FF0000"/>
                            </a:solidFill>
                            <a:latin typeface="Cambria Math" panose="02040503050406030204" pitchFamily="18" charset="0"/>
                          </a:rPr>
                          <m:t>(</m:t>
                        </m:r>
                        <m:r>
                          <a:rPr lang="en-US" altLang="ko-KR" sz="1800" b="0" i="1" dirty="0">
                            <a:solidFill>
                              <a:srgbClr val="FF0000"/>
                            </a:solidFill>
                            <a:latin typeface="Cambria Math" panose="02040503050406030204" pitchFamily="18" charset="0"/>
                          </a:rPr>
                          <m:t>𝑥</m:t>
                        </m:r>
                        <m:r>
                          <a:rPr lang="en-US" altLang="ko-KR" sz="1800" b="0" i="1" dirty="0">
                            <a:solidFill>
                              <a:srgbClr val="FF0000"/>
                            </a:solidFill>
                            <a:latin typeface="Cambria Math" panose="02040503050406030204" pitchFamily="18" charset="0"/>
                          </a:rPr>
                          <m:t>−</m:t>
                        </m:r>
                        <m:r>
                          <a:rPr lang="en-US" altLang="ko-KR" sz="1800" b="0" i="1" dirty="0">
                            <a:solidFill>
                              <a:srgbClr val="FF0000"/>
                            </a:solidFill>
                            <a:latin typeface="Cambria Math" panose="02040503050406030204" pitchFamily="18" charset="0"/>
                          </a:rPr>
                          <m:t>𝑢</m:t>
                        </m:r>
                        <m:r>
                          <a:rPr lang="en-US" altLang="ko-KR" sz="1800" b="0" i="1" dirty="0">
                            <a:solidFill>
                              <a:srgbClr val="FF0000"/>
                            </a:solidFill>
                            <a:latin typeface="Cambria Math" panose="02040503050406030204" pitchFamily="18" charset="0"/>
                          </a:rPr>
                          <m:t>)</m:t>
                        </m:r>
                      </m:e>
                    </m:nary>
                  </m:oMath>
                </a14:m>
                <a:r>
                  <a:rPr lang="en-US" altLang="ko-KR" sz="1600" dirty="0"/>
                  <a:t> in 1D, or</a:t>
                </a:r>
              </a:p>
              <a:p>
                <a:pPr marL="457200" lvl="1" indent="0">
                  <a:buNone/>
                </a:pPr>
                <a14:m>
                  <m:oMath xmlns:m="http://schemas.openxmlformats.org/officeDocument/2006/math">
                    <m:r>
                      <a:rPr lang="en-US" altLang="ko-KR" sz="1800" b="0" i="1" dirty="0">
                        <a:latin typeface="Cambria Math" panose="02040503050406030204" pitchFamily="18" charset="0"/>
                      </a:rPr>
                      <m:t>h</m:t>
                    </m:r>
                    <m:d>
                      <m:dPr>
                        <m:ctrlPr>
                          <a:rPr lang="en-US" altLang="ko-KR" sz="1800" i="1" dirty="0">
                            <a:latin typeface="Cambria Math" panose="02040503050406030204" pitchFamily="18" charset="0"/>
                          </a:rPr>
                        </m:ctrlPr>
                      </m:dPr>
                      <m:e>
                        <m:r>
                          <a:rPr lang="en-US" altLang="ko-KR" sz="1800" b="0" i="1" dirty="0">
                            <a:latin typeface="Cambria Math" panose="02040503050406030204" pitchFamily="18" charset="0"/>
                          </a:rPr>
                          <m:t>𝑥</m:t>
                        </m:r>
                        <m:r>
                          <a:rPr lang="en-US" altLang="ko-KR" sz="1800" b="0" i="1" dirty="0">
                            <a:latin typeface="Cambria Math" panose="02040503050406030204" pitchFamily="18" charset="0"/>
                          </a:rPr>
                          <m:t>,</m:t>
                        </m:r>
                        <m:r>
                          <a:rPr lang="en-US" altLang="ko-KR" sz="1800" b="0" i="1" dirty="0">
                            <a:latin typeface="Cambria Math" panose="02040503050406030204" pitchFamily="18" charset="0"/>
                          </a:rPr>
                          <m:t>𝑦</m:t>
                        </m:r>
                      </m:e>
                    </m:d>
                    <m:r>
                      <a:rPr lang="en-US" altLang="ko-KR" sz="1800" b="0" i="1" dirty="0">
                        <a:latin typeface="Cambria Math" panose="02040503050406030204" pitchFamily="18" charset="0"/>
                      </a:rPr>
                      <m:t>=</m:t>
                    </m:r>
                    <m:d>
                      <m:dPr>
                        <m:ctrlPr>
                          <a:rPr lang="en-US" altLang="ko-KR" sz="1800" i="1" dirty="0">
                            <a:latin typeface="Cambria Math" panose="02040503050406030204" pitchFamily="18" charset="0"/>
                          </a:rPr>
                        </m:ctrlPr>
                      </m:dPr>
                      <m:e>
                        <m:r>
                          <a:rPr lang="en-US" altLang="ko-KR" sz="1800" b="0" i="1" dirty="0">
                            <a:latin typeface="Cambria Math" panose="02040503050406030204" pitchFamily="18" charset="0"/>
                          </a:rPr>
                          <m:t>𝑓</m:t>
                        </m:r>
                        <m:r>
                          <a:rPr lang="en-US" altLang="ko-KR" sz="1800" b="0" i="1" dirty="0">
                            <a:latin typeface="Cambria Math" panose="02040503050406030204" pitchFamily="18" charset="0"/>
                          </a:rPr>
                          <m:t>∗</m:t>
                        </m:r>
                        <m:r>
                          <a:rPr lang="en-US" altLang="ko-KR" sz="1800" b="0" i="1" dirty="0">
                            <a:latin typeface="Cambria Math" panose="02040503050406030204" pitchFamily="18" charset="0"/>
                          </a:rPr>
                          <m:t>𝑔</m:t>
                        </m:r>
                      </m:e>
                    </m:d>
                    <m:d>
                      <m:dPr>
                        <m:ctrlPr>
                          <a:rPr lang="en-US" altLang="ko-KR" sz="1800" i="1" dirty="0">
                            <a:latin typeface="Cambria Math" panose="02040503050406030204" pitchFamily="18" charset="0"/>
                          </a:rPr>
                        </m:ctrlPr>
                      </m:dPr>
                      <m:e>
                        <m:r>
                          <a:rPr lang="en-US" altLang="ko-KR" sz="1800" b="0" i="1" dirty="0">
                            <a:latin typeface="Cambria Math" panose="02040503050406030204" pitchFamily="18" charset="0"/>
                          </a:rPr>
                          <m:t>𝑥</m:t>
                        </m:r>
                        <m:r>
                          <a:rPr lang="en-US" altLang="ko-KR" sz="1800" b="0" i="1" dirty="0">
                            <a:latin typeface="Cambria Math" panose="02040503050406030204" pitchFamily="18" charset="0"/>
                          </a:rPr>
                          <m:t>,</m:t>
                        </m:r>
                        <m:r>
                          <a:rPr lang="en-US" altLang="ko-KR" sz="1800" b="0" i="1" dirty="0">
                            <a:latin typeface="Cambria Math" panose="02040503050406030204" pitchFamily="18" charset="0"/>
                          </a:rPr>
                          <m:t>𝑦</m:t>
                        </m:r>
                      </m:e>
                    </m:d>
                    <m:r>
                      <a:rPr lang="en-US" altLang="ko-KR" sz="1800" b="0" i="1" dirty="0">
                        <a:latin typeface="Cambria Math" panose="02040503050406030204" pitchFamily="18" charset="0"/>
                      </a:rPr>
                      <m:t>=</m:t>
                    </m:r>
                    <m:nary>
                      <m:naryPr>
                        <m:chr m:val="∑"/>
                        <m:ctrlPr>
                          <a:rPr lang="en-US" altLang="ko-KR" sz="1800" i="1" dirty="0">
                            <a:latin typeface="Cambria Math" panose="02040503050406030204" pitchFamily="18" charset="0"/>
                          </a:rPr>
                        </m:ctrlPr>
                      </m:naryPr>
                      <m:sub>
                        <m:r>
                          <m:rPr>
                            <m:brk m:alnAt="23"/>
                          </m:rPr>
                          <a:rPr lang="en-US" altLang="ko-KR" sz="1800" b="0" i="1" dirty="0">
                            <a:latin typeface="Cambria Math" panose="02040503050406030204" pitchFamily="18" charset="0"/>
                          </a:rPr>
                          <m:t>𝑢</m:t>
                        </m:r>
                        <m:r>
                          <a:rPr lang="en-US" altLang="ko-KR" sz="1800" b="0" i="1" dirty="0">
                            <a:latin typeface="Cambria Math" panose="02040503050406030204" pitchFamily="18" charset="0"/>
                          </a:rPr>
                          <m:t>=−∞</m:t>
                        </m:r>
                      </m:sub>
                      <m:sup>
                        <m:r>
                          <a:rPr lang="en-US" altLang="ko-KR" sz="1800" b="0" i="1" dirty="0">
                            <a:latin typeface="Cambria Math" panose="02040503050406030204" pitchFamily="18" charset="0"/>
                          </a:rPr>
                          <m:t>+∞</m:t>
                        </m:r>
                      </m:sup>
                      <m:e>
                        <m:nary>
                          <m:naryPr>
                            <m:chr m:val="∑"/>
                            <m:ctrlPr>
                              <a:rPr lang="en-US" altLang="ko-KR" sz="1800" i="1" dirty="0">
                                <a:latin typeface="Cambria Math" panose="02040503050406030204" pitchFamily="18" charset="0"/>
                              </a:rPr>
                            </m:ctrlPr>
                          </m:naryPr>
                          <m:sub>
                            <m:r>
                              <a:rPr lang="en-US" altLang="ko-KR" sz="1800" b="0" i="1" dirty="0">
                                <a:latin typeface="Cambria Math" panose="02040503050406030204" pitchFamily="18" charset="0"/>
                              </a:rPr>
                              <m:t>𝑣</m:t>
                            </m:r>
                            <m:r>
                              <a:rPr lang="en-US" altLang="ko-KR" sz="1800" b="0" i="1" dirty="0">
                                <a:latin typeface="Cambria Math" panose="02040503050406030204" pitchFamily="18" charset="0"/>
                              </a:rPr>
                              <m:t>=−∞</m:t>
                            </m:r>
                          </m:sub>
                          <m:sup>
                            <m:r>
                              <a:rPr lang="en-US" altLang="ko-KR" sz="1800" b="0" i="1" dirty="0">
                                <a:latin typeface="Cambria Math" panose="02040503050406030204" pitchFamily="18" charset="0"/>
                              </a:rPr>
                              <m:t>+</m:t>
                            </m:r>
                            <m:r>
                              <a:rPr lang="en-US" altLang="ko-KR" sz="1800" b="0" i="1" dirty="0">
                                <a:latin typeface="Cambria Math" panose="02040503050406030204" pitchFamily="18" charset="0"/>
                                <a:ea typeface="Cambria Math" panose="02040503050406030204" pitchFamily="18" charset="0"/>
                              </a:rPr>
                              <m:t>∞</m:t>
                            </m:r>
                          </m:sup>
                          <m:e>
                            <m:r>
                              <a:rPr lang="en-US" altLang="ko-KR" sz="1800" b="0" i="1" dirty="0">
                                <a:latin typeface="Cambria Math" panose="02040503050406030204" pitchFamily="18" charset="0"/>
                              </a:rPr>
                              <m:t>𝑓</m:t>
                            </m:r>
                            <m:d>
                              <m:dPr>
                                <m:ctrlPr>
                                  <a:rPr lang="en-US" altLang="ko-KR" sz="1800" i="1" dirty="0">
                                    <a:latin typeface="Cambria Math" panose="02040503050406030204" pitchFamily="18" charset="0"/>
                                  </a:rPr>
                                </m:ctrlPr>
                              </m:dPr>
                              <m:e>
                                <m:r>
                                  <a:rPr lang="en-US" altLang="ko-KR" sz="1800" b="0" i="1" dirty="0">
                                    <a:latin typeface="Cambria Math" panose="02040503050406030204" pitchFamily="18" charset="0"/>
                                  </a:rPr>
                                  <m:t>𝑢</m:t>
                                </m:r>
                                <m:r>
                                  <a:rPr lang="en-US" altLang="ko-KR" sz="1800" b="0" i="1" dirty="0">
                                    <a:latin typeface="Cambria Math" panose="02040503050406030204" pitchFamily="18" charset="0"/>
                                  </a:rPr>
                                  <m:t>,</m:t>
                                </m:r>
                                <m:r>
                                  <a:rPr lang="en-US" altLang="ko-KR" sz="1800" b="0" i="1" dirty="0">
                                    <a:latin typeface="Cambria Math" panose="02040503050406030204" pitchFamily="18" charset="0"/>
                                  </a:rPr>
                                  <m:t>𝑣</m:t>
                                </m:r>
                              </m:e>
                            </m:d>
                            <m:r>
                              <a:rPr lang="en-US" altLang="ko-KR" sz="1800" b="0" i="1" dirty="0">
                                <a:latin typeface="Cambria Math" panose="02040503050406030204" pitchFamily="18" charset="0"/>
                              </a:rPr>
                              <m:t>𝑔</m:t>
                            </m:r>
                            <m:r>
                              <a:rPr lang="en-US" altLang="ko-KR" sz="1800" b="0" i="1" dirty="0">
                                <a:latin typeface="Cambria Math" panose="02040503050406030204" pitchFamily="18" charset="0"/>
                              </a:rPr>
                              <m:t>(</m:t>
                            </m:r>
                            <m:r>
                              <a:rPr lang="en-US" altLang="ko-KR" sz="1800" b="0" i="1" dirty="0">
                                <a:latin typeface="Cambria Math" panose="02040503050406030204" pitchFamily="18" charset="0"/>
                              </a:rPr>
                              <m:t>𝑥</m:t>
                            </m:r>
                            <m:r>
                              <a:rPr lang="en-US" altLang="ko-KR" sz="1800" b="0" i="1" dirty="0">
                                <a:latin typeface="Cambria Math" panose="02040503050406030204" pitchFamily="18" charset="0"/>
                              </a:rPr>
                              <m:t>−</m:t>
                            </m:r>
                            <m:r>
                              <a:rPr lang="en-US" altLang="ko-KR" sz="1800" b="0" i="1" dirty="0">
                                <a:latin typeface="Cambria Math" panose="02040503050406030204" pitchFamily="18" charset="0"/>
                              </a:rPr>
                              <m:t>𝑢</m:t>
                            </m:r>
                            <m:r>
                              <a:rPr lang="en-US" altLang="ko-KR" sz="1800" b="0" i="1" dirty="0">
                                <a:latin typeface="Cambria Math" panose="02040503050406030204" pitchFamily="18" charset="0"/>
                              </a:rPr>
                              <m:t>,</m:t>
                            </m:r>
                            <m:r>
                              <a:rPr lang="en-US" altLang="ko-KR" sz="1800" b="0" i="1" dirty="0">
                                <a:latin typeface="Cambria Math" panose="02040503050406030204" pitchFamily="18" charset="0"/>
                              </a:rPr>
                              <m:t>𝑦</m:t>
                            </m:r>
                            <m:r>
                              <a:rPr lang="en-US" altLang="ko-KR" sz="1800" b="0" i="1" dirty="0">
                                <a:latin typeface="Cambria Math" panose="02040503050406030204" pitchFamily="18" charset="0"/>
                              </a:rPr>
                              <m:t>−</m:t>
                            </m:r>
                            <m:r>
                              <a:rPr lang="en-US" altLang="ko-KR" sz="1800" b="0" i="1" dirty="0">
                                <a:latin typeface="Cambria Math" panose="02040503050406030204" pitchFamily="18" charset="0"/>
                              </a:rPr>
                              <m:t>𝑢</m:t>
                            </m:r>
                            <m:r>
                              <a:rPr lang="en-US" altLang="ko-KR" sz="1800" b="0" i="1" dirty="0">
                                <a:latin typeface="Cambria Math" panose="02040503050406030204" pitchFamily="18" charset="0"/>
                              </a:rPr>
                              <m:t>)</m:t>
                            </m:r>
                          </m:e>
                        </m:nary>
                      </m:e>
                    </m:nary>
                  </m:oMath>
                </a14:m>
                <a:r>
                  <a:rPr lang="en-US" altLang="ko-KR" sz="1600" dirty="0"/>
                  <a:t> in 2D</a:t>
                </a:r>
              </a:p>
              <a:p>
                <a:pPr lvl="1">
                  <a:buFont typeface="Wingdings" panose="05000000000000000000" pitchFamily="2" charset="2"/>
                  <a:buChar char="Ø"/>
                </a:pPr>
                <a:endParaRPr lang="en-US" altLang="ko-KR" sz="2000" b="0" dirty="0"/>
              </a:p>
              <a:p>
                <a:pPr>
                  <a:buFont typeface="Wingdings" panose="05000000000000000000" pitchFamily="2" charset="2"/>
                  <a:buChar char="Ø"/>
                </a:pPr>
                <a:r>
                  <a:rPr lang="en-US" altLang="ko-KR" sz="2000" b="0" dirty="0"/>
                  <a:t>So the </a:t>
                </a:r>
                <a:r>
                  <a:rPr lang="en-US" altLang="ko-KR" sz="2000" b="0" dirty="0">
                    <a:solidFill>
                      <a:srgbClr val="0000FF"/>
                    </a:solidFill>
                  </a:rPr>
                  <a:t>smoothing function</a:t>
                </a:r>
                <a:r>
                  <a:rPr lang="en-US" altLang="ko-KR" sz="2000" b="0" dirty="0"/>
                  <a:t> is achieved by convolving the image with the Gaussian, </a:t>
                </a:r>
                <a14:m>
                  <m:oMath xmlns:m="http://schemas.openxmlformats.org/officeDocument/2006/math">
                    <m:r>
                      <a:rPr lang="en-US" altLang="ko-KR" sz="2000" b="0" i="1" dirty="0">
                        <a:solidFill>
                          <a:srgbClr val="FF0000"/>
                        </a:solidFill>
                        <a:latin typeface="Cambria Math" panose="02040503050406030204" pitchFamily="18" charset="0"/>
                      </a:rPr>
                      <m:t>𝐼</m:t>
                    </m:r>
                    <m:r>
                      <a:rPr lang="en-US" altLang="ko-KR" sz="2000" b="0" i="1" dirty="0">
                        <a:solidFill>
                          <a:srgbClr val="FF0000"/>
                        </a:solidFill>
                        <a:latin typeface="Cambria Math" panose="02040503050406030204" pitchFamily="18" charset="0"/>
                      </a:rPr>
                      <m:t>∗</m:t>
                    </m:r>
                    <m:sSub>
                      <m:sSubPr>
                        <m:ctrlPr>
                          <a:rPr lang="en-US" altLang="ko-KR" sz="2000" b="0" i="1" dirty="0">
                            <a:solidFill>
                              <a:srgbClr val="FF0000"/>
                            </a:solidFill>
                            <a:latin typeface="Cambria Math" panose="02040503050406030204" pitchFamily="18" charset="0"/>
                          </a:rPr>
                        </m:ctrlPr>
                      </m:sSubPr>
                      <m:e>
                        <m:r>
                          <a:rPr lang="en-US" altLang="ko-KR" sz="2000" b="0" i="1" dirty="0">
                            <a:solidFill>
                              <a:srgbClr val="FF0000"/>
                            </a:solidFill>
                            <a:latin typeface="Cambria Math" panose="02040503050406030204" pitchFamily="18" charset="0"/>
                          </a:rPr>
                          <m:t>𝐺</m:t>
                        </m:r>
                      </m:e>
                      <m:sub>
                        <m:r>
                          <a:rPr lang="el-GR" altLang="ko-KR" sz="2000" b="0" i="1" dirty="0">
                            <a:solidFill>
                              <a:srgbClr val="FF0000"/>
                            </a:solidFill>
                            <a:latin typeface="Cambria Math" panose="02040503050406030204" pitchFamily="18" charset="0"/>
                          </a:rPr>
                          <m:t>𝜎</m:t>
                        </m:r>
                      </m:sub>
                    </m:sSub>
                  </m:oMath>
                </a14:m>
                <a:r>
                  <a:rPr lang="el-GR" altLang="ko-KR" sz="2000" b="0" dirty="0"/>
                  <a:t>. </a:t>
                </a:r>
              </a:p>
            </p:txBody>
          </p:sp>
        </mc:Choice>
        <mc:Fallback xmlns="">
          <p:sp>
            <p:nvSpPr>
              <p:cNvPr id="6" name="Content Placeholder 2">
                <a:extLst>
                  <a:ext uri="{FF2B5EF4-FFF2-40B4-BE49-F238E27FC236}">
                    <a16:creationId xmlns:a16="http://schemas.microsoft.com/office/drawing/2014/main" id="{93645E81-92F8-FC01-592D-5FF032269421}"/>
                  </a:ext>
                </a:extLst>
              </p:cNvPr>
              <p:cNvSpPr>
                <a:spLocks noGrp="1" noRot="1" noChangeAspect="1" noMove="1" noResize="1" noEditPoints="1" noAdjustHandles="1" noChangeArrowheads="1" noChangeShapeType="1" noTextEdit="1"/>
              </p:cNvSpPr>
              <p:nvPr>
                <p:ph sz="quarter" idx="10"/>
              </p:nvPr>
            </p:nvSpPr>
            <p:spPr>
              <a:xfrm>
                <a:off x="335760" y="771550"/>
                <a:ext cx="8412704" cy="4176464"/>
              </a:xfrm>
              <a:blipFill>
                <a:blip r:embed="rId2"/>
                <a:stretch>
                  <a:fillRect l="-4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497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19.3 Simple Image Features (4/8)</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4812304" cy="4176464"/>
              </a:xfrm>
            </p:spPr>
            <p:txBody>
              <a:bodyPr/>
              <a:lstStyle/>
              <a:p>
                <a:pPr marL="0" indent="0">
                  <a:buNone/>
                </a:pPr>
                <a:r>
                  <a:rPr lang="en-US" altLang="ko-Kore-KR" sz="2200" dirty="0"/>
                  <a:t>Generalization to 2D images</a:t>
                </a:r>
                <a:endParaRPr lang="en-US" altLang="ko-KR" sz="2200" dirty="0"/>
              </a:p>
              <a:p>
                <a:pPr>
                  <a:buFont typeface="Wingdings" panose="05000000000000000000" pitchFamily="2" charset="2"/>
                  <a:buChar char="Ø"/>
                </a:pPr>
                <a:r>
                  <a:rPr lang="en-US" altLang="ko-Kore-KR" sz="2000" b="0" dirty="0"/>
                  <a:t>In two dimensions</a:t>
                </a:r>
                <a:r>
                  <a:rPr lang="en-US" altLang="ko-KR" sz="2000" b="0" dirty="0"/>
                  <a:t>,</a:t>
                </a:r>
                <a:r>
                  <a:rPr lang="en-US" altLang="ko-Kore-KR" sz="2000" b="0" dirty="0"/>
                  <a:t> edges may be at any </a:t>
                </a:r>
                <a:r>
                  <a:rPr lang="en-US" altLang="ko-Kore-KR" sz="2000" b="0" dirty="0">
                    <a:solidFill>
                      <a:srgbClr val="0000FF"/>
                    </a:solidFill>
                  </a:rPr>
                  <a:t>angle </a:t>
                </a:r>
                <a14:m>
                  <m:oMath xmlns:m="http://schemas.openxmlformats.org/officeDocument/2006/math">
                    <m:r>
                      <a:rPr lang="el-GR" altLang="ko-Kore-KR" sz="2000" b="0" i="1" dirty="0">
                        <a:solidFill>
                          <a:srgbClr val="0000FF"/>
                        </a:solidFill>
                        <a:latin typeface="Cambria Math" panose="02040503050406030204" pitchFamily="18" charset="0"/>
                      </a:rPr>
                      <m:t>𝜃</m:t>
                    </m:r>
                  </m:oMath>
                </a14:m>
                <a:r>
                  <a:rPr lang="en-US" altLang="ko-Kore-KR" sz="2000" b="0" dirty="0"/>
                  <a:t>.</a:t>
                </a:r>
              </a:p>
              <a:p>
                <a:pPr>
                  <a:buFont typeface="Wingdings" panose="05000000000000000000" pitchFamily="2" charset="2"/>
                  <a:buChar char="Ø"/>
                </a:pPr>
                <a:r>
                  <a:rPr lang="en-US" altLang="ko-Kore-KR" sz="2000" b="0" dirty="0"/>
                  <a:t>Considering the image brightness as a scalar function of the variables </a:t>
                </a:r>
                <a14:m>
                  <m:oMath xmlns:m="http://schemas.openxmlformats.org/officeDocument/2006/math">
                    <m:r>
                      <a:rPr lang="en-US" altLang="ko-Kore-KR" sz="2000" b="0" i="1" dirty="0">
                        <a:latin typeface="Cambria Math" panose="02040503050406030204" pitchFamily="18" charset="0"/>
                      </a:rPr>
                      <m:t>𝑥</m:t>
                    </m:r>
                    <m:r>
                      <a:rPr lang="en-US" altLang="ko-Kore-KR" sz="2000" b="0" i="1" dirty="0">
                        <a:latin typeface="Cambria Math" panose="02040503050406030204" pitchFamily="18" charset="0"/>
                      </a:rPr>
                      <m:t>, </m:t>
                    </m:r>
                    <m:r>
                      <a:rPr lang="en-US" altLang="ko-Kore-KR" sz="2000" b="0" i="1" dirty="0">
                        <a:latin typeface="Cambria Math" panose="02040503050406030204" pitchFamily="18" charset="0"/>
                      </a:rPr>
                      <m:t>𝑦</m:t>
                    </m:r>
                  </m:oMath>
                </a14:m>
                <a:r>
                  <a:rPr lang="en-US" altLang="ko-Kore-KR" sz="2000" b="0" dirty="0"/>
                  <a:t>, its gradient is a vector  </a:t>
                </a:r>
                <a14:m>
                  <m:oMath xmlns:m="http://schemas.openxmlformats.org/officeDocument/2006/math">
                    <m:r>
                      <m:rPr>
                        <m:sty m:val="p"/>
                      </m:rPr>
                      <a:rPr lang="en-US" altLang="ko-Kore-KR" sz="2000" b="0" dirty="0">
                        <a:solidFill>
                          <a:srgbClr val="FF0000"/>
                        </a:solidFill>
                        <a:latin typeface="Cambria Math" panose="02040503050406030204" pitchFamily="18" charset="0"/>
                        <a:ea typeface="Cambria Math" panose="02040503050406030204" pitchFamily="18" charset="0"/>
                      </a:rPr>
                      <m:t>∇</m:t>
                    </m:r>
                    <m:r>
                      <a:rPr lang="en-US" altLang="ko-KR" sz="2000" b="0" i="1" dirty="0">
                        <a:solidFill>
                          <a:srgbClr val="FF0000"/>
                        </a:solidFill>
                        <a:latin typeface="Cambria Math" panose="02040503050406030204" pitchFamily="18" charset="0"/>
                        <a:ea typeface="Cambria Math" panose="02040503050406030204" pitchFamily="18" charset="0"/>
                      </a:rPr>
                      <m:t>𝐼</m:t>
                    </m:r>
                    <m:r>
                      <a:rPr lang="en-US" altLang="ko-KR" sz="2000" b="0" i="1" dirty="0">
                        <a:solidFill>
                          <a:srgbClr val="FF0000"/>
                        </a:solidFill>
                        <a:latin typeface="Cambria Math" panose="02040503050406030204" pitchFamily="18" charset="0"/>
                        <a:ea typeface="Cambria Math" panose="02040503050406030204" pitchFamily="18" charset="0"/>
                      </a:rPr>
                      <m:t>=</m:t>
                    </m:r>
                    <m:d>
                      <m:dPr>
                        <m:ctrlPr>
                          <a:rPr lang="en-US" altLang="ko-KR" sz="2000" b="0" i="1" dirty="0">
                            <a:solidFill>
                              <a:srgbClr val="FF0000"/>
                            </a:solidFill>
                            <a:latin typeface="Cambria Math" panose="02040503050406030204" pitchFamily="18" charset="0"/>
                            <a:ea typeface="Cambria Math" panose="02040503050406030204" pitchFamily="18" charset="0"/>
                          </a:rPr>
                        </m:ctrlPr>
                      </m:dPr>
                      <m:e>
                        <m:eqArr>
                          <m:eqArrPr>
                            <m:ctrlPr>
                              <a:rPr lang="en-US" altLang="ko-KR" sz="2000" b="0" i="1" dirty="0">
                                <a:solidFill>
                                  <a:srgbClr val="FF0000"/>
                                </a:solidFill>
                                <a:latin typeface="Cambria Math" panose="02040503050406030204" pitchFamily="18" charset="0"/>
                                <a:ea typeface="Cambria Math" panose="02040503050406030204" pitchFamily="18" charset="0"/>
                              </a:rPr>
                            </m:ctrlPr>
                          </m:eqArrPr>
                          <m:e>
                            <m:f>
                              <m:fPr>
                                <m:ctrlPr>
                                  <a:rPr lang="en-US" altLang="ko-KR" sz="2000" b="0" i="1" dirty="0">
                                    <a:solidFill>
                                      <a:srgbClr val="FF0000"/>
                                    </a:solidFill>
                                    <a:latin typeface="Cambria Math" panose="02040503050406030204" pitchFamily="18" charset="0"/>
                                    <a:ea typeface="Cambria Math" panose="02040503050406030204" pitchFamily="18" charset="0"/>
                                  </a:rPr>
                                </m:ctrlPr>
                              </m:fPr>
                              <m:num>
                                <m:r>
                                  <a:rPr lang="en-US" altLang="ko-KR" sz="2000" b="0" i="1" dirty="0">
                                    <a:solidFill>
                                      <a:srgbClr val="FF0000"/>
                                    </a:solidFill>
                                    <a:latin typeface="Cambria Math" panose="02040503050406030204" pitchFamily="18" charset="0"/>
                                    <a:ea typeface="Cambria Math" panose="02040503050406030204" pitchFamily="18" charset="0"/>
                                  </a:rPr>
                                  <m:t>𝜕</m:t>
                                </m:r>
                                <m:r>
                                  <a:rPr lang="en-US" altLang="ko-KR" sz="2000" b="0" i="1" dirty="0">
                                    <a:solidFill>
                                      <a:srgbClr val="FF0000"/>
                                    </a:solidFill>
                                    <a:latin typeface="Cambria Math" panose="02040503050406030204" pitchFamily="18" charset="0"/>
                                    <a:ea typeface="Cambria Math" panose="02040503050406030204" pitchFamily="18" charset="0"/>
                                  </a:rPr>
                                  <m:t>𝐼</m:t>
                                </m:r>
                              </m:num>
                              <m:den>
                                <m:r>
                                  <a:rPr lang="en-US" altLang="ko-KR" sz="2000" b="0" i="1" dirty="0">
                                    <a:solidFill>
                                      <a:srgbClr val="FF0000"/>
                                    </a:solidFill>
                                    <a:latin typeface="Cambria Math" panose="02040503050406030204" pitchFamily="18" charset="0"/>
                                    <a:ea typeface="Cambria Math" panose="02040503050406030204" pitchFamily="18" charset="0"/>
                                  </a:rPr>
                                  <m:t>𝜕</m:t>
                                </m:r>
                                <m:r>
                                  <a:rPr lang="en-US" altLang="ko-KR" sz="2000" b="0" i="1" dirty="0">
                                    <a:solidFill>
                                      <a:srgbClr val="FF0000"/>
                                    </a:solidFill>
                                    <a:latin typeface="Cambria Math" panose="02040503050406030204" pitchFamily="18" charset="0"/>
                                    <a:ea typeface="Cambria Math" panose="02040503050406030204" pitchFamily="18" charset="0"/>
                                  </a:rPr>
                                  <m:t>𝑥</m:t>
                                </m:r>
                              </m:den>
                            </m:f>
                          </m:e>
                          <m:e>
                            <m:f>
                              <m:fPr>
                                <m:ctrlPr>
                                  <a:rPr lang="en-US" altLang="ko-KR" sz="2000" b="0" i="1" dirty="0">
                                    <a:solidFill>
                                      <a:srgbClr val="FF0000"/>
                                    </a:solidFill>
                                    <a:latin typeface="Cambria Math" panose="02040503050406030204" pitchFamily="18" charset="0"/>
                                    <a:ea typeface="Cambria Math" panose="02040503050406030204" pitchFamily="18" charset="0"/>
                                  </a:rPr>
                                </m:ctrlPr>
                              </m:fPr>
                              <m:num>
                                <m:r>
                                  <a:rPr lang="en-US" altLang="ko-KR" sz="2000" b="0" i="1" dirty="0">
                                    <a:solidFill>
                                      <a:srgbClr val="FF0000"/>
                                    </a:solidFill>
                                    <a:latin typeface="Cambria Math" panose="02040503050406030204" pitchFamily="18" charset="0"/>
                                    <a:ea typeface="Cambria Math" panose="02040503050406030204" pitchFamily="18" charset="0"/>
                                  </a:rPr>
                                  <m:t>𝜕</m:t>
                                </m:r>
                                <m:r>
                                  <a:rPr lang="en-US" altLang="ko-KR" sz="2000" b="0" i="1" dirty="0">
                                    <a:solidFill>
                                      <a:srgbClr val="FF0000"/>
                                    </a:solidFill>
                                    <a:latin typeface="Cambria Math" panose="02040503050406030204" pitchFamily="18" charset="0"/>
                                    <a:ea typeface="Cambria Math" panose="02040503050406030204" pitchFamily="18" charset="0"/>
                                  </a:rPr>
                                  <m:t>𝐼</m:t>
                                </m:r>
                              </m:num>
                              <m:den>
                                <m:r>
                                  <a:rPr lang="en-US" altLang="ko-KR" sz="2000" b="0" i="1" dirty="0">
                                    <a:solidFill>
                                      <a:srgbClr val="FF0000"/>
                                    </a:solidFill>
                                    <a:latin typeface="Cambria Math" panose="02040503050406030204" pitchFamily="18" charset="0"/>
                                    <a:ea typeface="Cambria Math" panose="02040503050406030204" pitchFamily="18" charset="0"/>
                                  </a:rPr>
                                  <m:t>𝜕</m:t>
                                </m:r>
                                <m:r>
                                  <a:rPr lang="en-US" altLang="ko-KR" sz="2000" b="0" i="1" dirty="0">
                                    <a:solidFill>
                                      <a:srgbClr val="FF0000"/>
                                    </a:solidFill>
                                    <a:latin typeface="Cambria Math" panose="02040503050406030204" pitchFamily="18" charset="0"/>
                                    <a:ea typeface="Cambria Math" panose="02040503050406030204" pitchFamily="18" charset="0"/>
                                  </a:rPr>
                                  <m:t>𝑦</m:t>
                                </m:r>
                              </m:den>
                            </m:f>
                          </m:e>
                        </m:eqArr>
                      </m:e>
                    </m:d>
                    <m:r>
                      <a:rPr lang="en-US" altLang="ko-KR" sz="2000" b="0" i="1" dirty="0">
                        <a:solidFill>
                          <a:srgbClr val="FF0000"/>
                        </a:solidFill>
                        <a:latin typeface="Cambria Math" panose="02040503050406030204" pitchFamily="18" charset="0"/>
                        <a:ea typeface="Cambria Math" panose="02040503050406030204" pitchFamily="18" charset="0"/>
                      </a:rPr>
                      <m:t>=</m:t>
                    </m:r>
                    <m:d>
                      <m:dPr>
                        <m:ctrlPr>
                          <a:rPr lang="en-US" altLang="ko-KR" sz="2000" b="0" i="1" dirty="0">
                            <a:solidFill>
                              <a:srgbClr val="FF0000"/>
                            </a:solidFill>
                            <a:latin typeface="Cambria Math" panose="02040503050406030204" pitchFamily="18" charset="0"/>
                            <a:ea typeface="Cambria Math" panose="02040503050406030204" pitchFamily="18" charset="0"/>
                          </a:rPr>
                        </m:ctrlPr>
                      </m:dPr>
                      <m:e>
                        <m:eqArr>
                          <m:eqArrPr>
                            <m:ctrlPr>
                              <a:rPr lang="en-US" altLang="ko-KR" sz="2000" b="0" i="1" dirty="0">
                                <a:solidFill>
                                  <a:srgbClr val="FF0000"/>
                                </a:solidFill>
                                <a:latin typeface="Cambria Math" panose="02040503050406030204" pitchFamily="18" charset="0"/>
                                <a:ea typeface="Cambria Math" panose="02040503050406030204" pitchFamily="18" charset="0"/>
                              </a:rPr>
                            </m:ctrlPr>
                          </m:eqArrPr>
                          <m:e>
                            <m:sSub>
                              <m:sSubPr>
                                <m:ctrlPr>
                                  <a:rPr lang="en-US" altLang="ko-KR" sz="2000" b="0" i="1" dirty="0">
                                    <a:solidFill>
                                      <a:srgbClr val="FF0000"/>
                                    </a:solidFill>
                                    <a:latin typeface="Cambria Math" panose="02040503050406030204" pitchFamily="18" charset="0"/>
                                    <a:ea typeface="Cambria Math" panose="02040503050406030204" pitchFamily="18" charset="0"/>
                                  </a:rPr>
                                </m:ctrlPr>
                              </m:sSubPr>
                              <m:e>
                                <m:r>
                                  <a:rPr lang="en-US" altLang="ko-KR" sz="2000" b="0" i="1" dirty="0">
                                    <a:solidFill>
                                      <a:srgbClr val="FF0000"/>
                                    </a:solidFill>
                                    <a:latin typeface="Cambria Math" panose="02040503050406030204" pitchFamily="18" charset="0"/>
                                    <a:ea typeface="Cambria Math" panose="02040503050406030204" pitchFamily="18" charset="0"/>
                                  </a:rPr>
                                  <m:t>𝐼</m:t>
                                </m:r>
                              </m:e>
                              <m:sub>
                                <m:r>
                                  <a:rPr lang="en-US" altLang="ko-KR" sz="2000" b="0" i="1" dirty="0">
                                    <a:solidFill>
                                      <a:srgbClr val="FF0000"/>
                                    </a:solidFill>
                                    <a:latin typeface="Cambria Math" panose="02040503050406030204" pitchFamily="18" charset="0"/>
                                    <a:ea typeface="Cambria Math" panose="02040503050406030204" pitchFamily="18" charset="0"/>
                                  </a:rPr>
                                  <m:t>𝑥</m:t>
                                </m:r>
                              </m:sub>
                            </m:sSub>
                          </m:e>
                          <m:e>
                            <m:sSub>
                              <m:sSubPr>
                                <m:ctrlPr>
                                  <a:rPr lang="en-US" altLang="ko-KR" sz="2000" b="0" i="1" dirty="0">
                                    <a:solidFill>
                                      <a:srgbClr val="FF0000"/>
                                    </a:solidFill>
                                    <a:latin typeface="Cambria Math" panose="02040503050406030204" pitchFamily="18" charset="0"/>
                                    <a:ea typeface="Cambria Math" panose="02040503050406030204" pitchFamily="18" charset="0"/>
                                  </a:rPr>
                                </m:ctrlPr>
                              </m:sSubPr>
                              <m:e>
                                <m:r>
                                  <a:rPr lang="en-US" altLang="ko-KR" sz="2000" b="0" i="1" dirty="0">
                                    <a:solidFill>
                                      <a:srgbClr val="FF0000"/>
                                    </a:solidFill>
                                    <a:latin typeface="Cambria Math" panose="02040503050406030204" pitchFamily="18" charset="0"/>
                                    <a:ea typeface="Cambria Math" panose="02040503050406030204" pitchFamily="18" charset="0"/>
                                  </a:rPr>
                                  <m:t>𝐼</m:t>
                                </m:r>
                              </m:e>
                              <m:sub>
                                <m:r>
                                  <a:rPr lang="en-US" altLang="ko-KR" sz="2000" b="0" i="1" dirty="0">
                                    <a:solidFill>
                                      <a:srgbClr val="FF0000"/>
                                    </a:solidFill>
                                    <a:latin typeface="Cambria Math" panose="02040503050406030204" pitchFamily="18" charset="0"/>
                                    <a:ea typeface="Cambria Math" panose="02040503050406030204" pitchFamily="18" charset="0"/>
                                  </a:rPr>
                                  <m:t>𝑦</m:t>
                                </m:r>
                              </m:sub>
                            </m:sSub>
                          </m:e>
                        </m:eqArr>
                      </m:e>
                    </m:d>
                  </m:oMath>
                </a14:m>
                <a:endParaRPr lang="en-US" altLang="ko-Kore-KR" sz="2000" b="0" dirty="0"/>
              </a:p>
            </p:txBody>
          </p:sp>
        </mc:Choice>
        <mc:Fallback xmlns="">
          <p:sp>
            <p:nvSpPr>
              <p:cNvPr id="6" name="Content Placeholder 2">
                <a:extLst>
                  <a:ext uri="{FF2B5EF4-FFF2-40B4-BE49-F238E27FC236}">
                    <a16:creationId xmlns:a16="http://schemas.microsoft.com/office/drawing/2014/main" id="{93645E81-92F8-FC01-592D-5FF032269421}"/>
                  </a:ext>
                </a:extLst>
              </p:cNvPr>
              <p:cNvSpPr>
                <a:spLocks noGrp="1" noRot="1" noChangeAspect="1" noMove="1" noResize="1" noEditPoints="1" noAdjustHandles="1" noChangeArrowheads="1" noChangeShapeType="1" noTextEdit="1"/>
              </p:cNvSpPr>
              <p:nvPr>
                <p:ph sz="quarter" idx="10"/>
              </p:nvPr>
            </p:nvSpPr>
            <p:spPr>
              <a:xfrm>
                <a:off x="335760" y="771550"/>
                <a:ext cx="4812304" cy="4176464"/>
              </a:xfrm>
              <a:blipFill>
                <a:blip r:embed="rId2"/>
                <a:stretch>
                  <a:fillRect l="-1316" r="-263"/>
                </a:stretch>
              </a:blipFill>
            </p:spPr>
            <p:txBody>
              <a:bodyPr/>
              <a:lstStyle/>
              <a:p>
                <a:r>
                  <a:rPr lang="ko-KR" altLang="en-US">
                    <a:noFill/>
                  </a:rPr>
                  <a:t> </a:t>
                </a:r>
              </a:p>
            </p:txBody>
          </p:sp>
        </mc:Fallback>
      </mc:AlternateContent>
      <p:pic>
        <p:nvPicPr>
          <p:cNvPr id="1026" name="Picture 2" descr="What is the difference between 2d and 3D animation? - Pixelloid Blog">
            <a:extLst>
              <a:ext uri="{FF2B5EF4-FFF2-40B4-BE49-F238E27FC236}">
                <a16:creationId xmlns:a16="http://schemas.microsoft.com/office/drawing/2014/main" id="{1F3B977D-D48A-A876-829F-DB26B6524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9894" y="1419622"/>
            <a:ext cx="3468346"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128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19.3 Simple Image Features (5/8)</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412704" cy="4176464"/>
              </a:xfrm>
            </p:spPr>
            <p:txBody>
              <a:bodyPr/>
              <a:lstStyle/>
              <a:p>
                <a:pPr marL="0" indent="0">
                  <a:buNone/>
                </a:pPr>
                <a:r>
                  <a:rPr lang="en-US" altLang="ko-Kore-KR" sz="2200" dirty="0"/>
                  <a:t>Generalization to 2D images</a:t>
                </a:r>
                <a:endParaRPr lang="en-US" altLang="ko-KR" sz="2200" dirty="0"/>
              </a:p>
              <a:p>
                <a:pPr>
                  <a:buFont typeface="Wingdings" panose="05000000000000000000" pitchFamily="2" charset="2"/>
                  <a:buChar char="Ø"/>
                </a:pPr>
                <a:r>
                  <a:rPr lang="en-US" altLang="ko-KR" sz="2000" b="0" dirty="0"/>
                  <a:t>Edges correspond to locations in images where </a:t>
                </a:r>
                <a:r>
                  <a:rPr lang="en-US" altLang="ko-KR" sz="2000" b="0" dirty="0">
                    <a:solidFill>
                      <a:srgbClr val="0000FF"/>
                    </a:solidFill>
                  </a:rPr>
                  <a:t>the brightness undergoes a sharp change</a:t>
                </a:r>
                <a:r>
                  <a:rPr lang="en-US" altLang="ko-KR" sz="2000" b="0" dirty="0"/>
                  <a:t>, and so the </a:t>
                </a:r>
                <a:r>
                  <a:rPr lang="en-US" altLang="ko-KR" sz="2000" b="0" dirty="0">
                    <a:solidFill>
                      <a:srgbClr val="0000FF"/>
                    </a:solidFill>
                  </a:rPr>
                  <a:t>magnitude of the gradient, </a:t>
                </a:r>
                <a14:m>
                  <m:oMath xmlns:m="http://schemas.openxmlformats.org/officeDocument/2006/math">
                    <m:r>
                      <a:rPr lang="en-US" altLang="ko-KR" sz="2000" b="0" i="1" dirty="0" smtClean="0">
                        <a:solidFill>
                          <a:srgbClr val="0000FF"/>
                        </a:solidFill>
                        <a:latin typeface="Cambria Math" panose="02040503050406030204" pitchFamily="18" charset="0"/>
                      </a:rPr>
                      <m:t>∥</m:t>
                    </m:r>
                    <m:r>
                      <m:rPr>
                        <m:sty m:val="p"/>
                      </m:rPr>
                      <a:rPr lang="en-US" altLang="ko-KR" sz="2000" b="0" dirty="0">
                        <a:solidFill>
                          <a:srgbClr val="0000FF"/>
                        </a:solidFill>
                        <a:latin typeface="Cambria Math" panose="02040503050406030204" pitchFamily="18" charset="0"/>
                      </a:rPr>
                      <m:t>∇</m:t>
                    </m:r>
                    <m:r>
                      <a:rPr lang="en-US" altLang="ko-KR" sz="2000" b="0" i="1" dirty="0">
                        <a:solidFill>
                          <a:srgbClr val="0000FF"/>
                        </a:solidFill>
                        <a:latin typeface="Cambria Math" panose="02040503050406030204" pitchFamily="18" charset="0"/>
                      </a:rPr>
                      <m:t>𝐼</m:t>
                    </m:r>
                    <m:r>
                      <a:rPr lang="en-US" altLang="ko-KR" sz="2000" b="0" i="1" dirty="0">
                        <a:solidFill>
                          <a:srgbClr val="0000FF"/>
                        </a:solidFill>
                        <a:latin typeface="Cambria Math" panose="02040503050406030204" pitchFamily="18" charset="0"/>
                      </a:rPr>
                      <m:t>∥</m:t>
                    </m:r>
                  </m:oMath>
                </a14:m>
                <a:r>
                  <a:rPr lang="en-US" altLang="ko-KR" sz="2000" b="0" dirty="0">
                    <a:solidFill>
                      <a:srgbClr val="0000FF"/>
                    </a:solidFill>
                  </a:rPr>
                  <a:t>, </a:t>
                </a:r>
                <a:r>
                  <a:rPr lang="en-US" altLang="ko-KR" sz="2000" b="0" dirty="0"/>
                  <a:t>should be large at an edge point. </a:t>
                </a:r>
              </a:p>
              <a:p>
                <a:pPr>
                  <a:buFont typeface="Wingdings" panose="05000000000000000000" pitchFamily="2" charset="2"/>
                  <a:buChar char="Ø"/>
                </a:pPr>
                <a:r>
                  <a:rPr lang="en-US" altLang="ko-KR" sz="2000" b="0" dirty="0"/>
                  <a:t>Of independent interest is </a:t>
                </a:r>
                <a:r>
                  <a:rPr lang="en-US" altLang="ko-KR" sz="2000" b="0" dirty="0">
                    <a:solidFill>
                      <a:srgbClr val="0000FF"/>
                    </a:solidFill>
                  </a:rPr>
                  <a:t>the direction of the gradient  </a:t>
                </a:r>
                <a14:m>
                  <m:oMath xmlns:m="http://schemas.openxmlformats.org/officeDocument/2006/math">
                    <m:f>
                      <m:fPr>
                        <m:ctrlPr>
                          <a:rPr lang="en-US" altLang="ko-KR" sz="2000" b="0" i="1" dirty="0">
                            <a:solidFill>
                              <a:srgbClr val="FF0000"/>
                            </a:solidFill>
                            <a:latin typeface="Cambria Math" panose="02040503050406030204" pitchFamily="18" charset="0"/>
                            <a:ea typeface="Cambria Math" panose="02040503050406030204" pitchFamily="18" charset="0"/>
                          </a:rPr>
                        </m:ctrlPr>
                      </m:fPr>
                      <m:num>
                        <m:r>
                          <m:rPr>
                            <m:sty m:val="p"/>
                          </m:rPr>
                          <a:rPr lang="en-US" altLang="ko-KR" sz="2000" b="0" dirty="0">
                            <a:solidFill>
                              <a:srgbClr val="FF0000"/>
                            </a:solidFill>
                            <a:latin typeface="Cambria Math" panose="02040503050406030204" pitchFamily="18" charset="0"/>
                            <a:ea typeface="Cambria Math" panose="02040503050406030204" pitchFamily="18" charset="0"/>
                          </a:rPr>
                          <m:t>∇</m:t>
                        </m:r>
                        <m:r>
                          <a:rPr lang="en-US" altLang="ko-KR" sz="2000" b="0" i="1" dirty="0">
                            <a:solidFill>
                              <a:srgbClr val="FF0000"/>
                            </a:solidFill>
                            <a:latin typeface="Cambria Math" panose="02040503050406030204" pitchFamily="18" charset="0"/>
                            <a:ea typeface="Cambria Math" panose="02040503050406030204" pitchFamily="18" charset="0"/>
                          </a:rPr>
                          <m:t>𝐼</m:t>
                        </m:r>
                      </m:num>
                      <m:den>
                        <m:r>
                          <a:rPr lang="en-US" altLang="ko-KR" sz="2000" b="0" i="1" dirty="0">
                            <a:solidFill>
                              <a:srgbClr val="FF0000"/>
                            </a:solidFill>
                            <a:latin typeface="Cambria Math" panose="02040503050406030204" pitchFamily="18" charset="0"/>
                          </a:rPr>
                          <m:t>∥</m:t>
                        </m:r>
                        <m:r>
                          <m:rPr>
                            <m:sty m:val="p"/>
                          </m:rPr>
                          <a:rPr lang="en-US" altLang="ko-KR" sz="2000" b="0" dirty="0">
                            <a:solidFill>
                              <a:srgbClr val="FF0000"/>
                            </a:solidFill>
                            <a:latin typeface="Cambria Math" panose="02040503050406030204" pitchFamily="18" charset="0"/>
                          </a:rPr>
                          <m:t>∇</m:t>
                        </m:r>
                        <m:r>
                          <a:rPr lang="en-US" altLang="ko-KR" sz="2000" b="0" i="1" dirty="0">
                            <a:solidFill>
                              <a:srgbClr val="FF0000"/>
                            </a:solidFill>
                            <a:latin typeface="Cambria Math" panose="02040503050406030204" pitchFamily="18" charset="0"/>
                          </a:rPr>
                          <m:t>𝐼</m:t>
                        </m:r>
                        <m:r>
                          <a:rPr lang="en-US" altLang="ko-KR" sz="2000" b="0" i="1" dirty="0">
                            <a:solidFill>
                              <a:srgbClr val="FF0000"/>
                            </a:solidFill>
                            <a:latin typeface="Cambria Math" panose="02040503050406030204" pitchFamily="18" charset="0"/>
                          </a:rPr>
                          <m:t>∥</m:t>
                        </m:r>
                      </m:den>
                    </m:f>
                    <m:r>
                      <a:rPr lang="en-US" altLang="ko-KR" sz="2000" b="0" i="1" dirty="0">
                        <a:solidFill>
                          <a:srgbClr val="FF0000"/>
                        </a:solidFill>
                        <a:latin typeface="Cambria Math" panose="02040503050406030204" pitchFamily="18" charset="0"/>
                        <a:ea typeface="Cambria Math" panose="02040503050406030204" pitchFamily="18" charset="0"/>
                      </a:rPr>
                      <m:t>=</m:t>
                    </m:r>
                    <m:d>
                      <m:dPr>
                        <m:ctrlPr>
                          <a:rPr lang="en-US" altLang="ko-KR" sz="2000" b="0" i="1" dirty="0">
                            <a:solidFill>
                              <a:srgbClr val="FF0000"/>
                            </a:solidFill>
                            <a:latin typeface="Cambria Math" panose="02040503050406030204" pitchFamily="18" charset="0"/>
                            <a:ea typeface="Cambria Math" panose="02040503050406030204" pitchFamily="18" charset="0"/>
                          </a:rPr>
                        </m:ctrlPr>
                      </m:dPr>
                      <m:e>
                        <m:eqArr>
                          <m:eqArrPr>
                            <m:ctrlPr>
                              <a:rPr lang="en-US" altLang="ko-KR" sz="2000" b="0" i="1" dirty="0">
                                <a:solidFill>
                                  <a:srgbClr val="FF0000"/>
                                </a:solidFill>
                                <a:latin typeface="Cambria Math" panose="02040503050406030204" pitchFamily="18" charset="0"/>
                                <a:ea typeface="Cambria Math" panose="02040503050406030204" pitchFamily="18" charset="0"/>
                              </a:rPr>
                            </m:ctrlPr>
                          </m:eqArrPr>
                          <m:e>
                            <m:func>
                              <m:funcPr>
                                <m:ctrlPr>
                                  <a:rPr lang="en-US" altLang="ko-KR" sz="2000" b="0" i="1" dirty="0">
                                    <a:solidFill>
                                      <a:srgbClr val="FF0000"/>
                                    </a:solidFill>
                                    <a:latin typeface="Cambria Math" panose="02040503050406030204" pitchFamily="18" charset="0"/>
                                    <a:ea typeface="Cambria Math" panose="02040503050406030204" pitchFamily="18" charset="0"/>
                                  </a:rPr>
                                </m:ctrlPr>
                              </m:funcPr>
                              <m:fName>
                                <m:r>
                                  <m:rPr>
                                    <m:sty m:val="p"/>
                                  </m:rPr>
                                  <a:rPr lang="en-US" altLang="ko-KR" sz="2000" b="0" dirty="0">
                                    <a:solidFill>
                                      <a:srgbClr val="FF0000"/>
                                    </a:solidFill>
                                    <a:latin typeface="Cambria Math" panose="02040503050406030204" pitchFamily="18" charset="0"/>
                                    <a:ea typeface="Cambria Math" panose="02040503050406030204" pitchFamily="18" charset="0"/>
                                  </a:rPr>
                                  <m:t>cos</m:t>
                                </m:r>
                              </m:fName>
                              <m:e>
                                <m:r>
                                  <a:rPr lang="en-US" altLang="ko-KR" sz="2000" b="0" i="1" dirty="0">
                                    <a:solidFill>
                                      <a:srgbClr val="FF0000"/>
                                    </a:solidFill>
                                    <a:latin typeface="Cambria Math" panose="02040503050406030204" pitchFamily="18" charset="0"/>
                                    <a:ea typeface="Cambria Math" panose="02040503050406030204" pitchFamily="18" charset="0"/>
                                  </a:rPr>
                                  <m:t>𝜃</m:t>
                                </m:r>
                              </m:e>
                            </m:func>
                          </m:e>
                          <m:e>
                            <m:func>
                              <m:funcPr>
                                <m:ctrlPr>
                                  <a:rPr lang="en-US" altLang="ko-KR" sz="2000" b="0" i="1" dirty="0">
                                    <a:solidFill>
                                      <a:srgbClr val="FF0000"/>
                                    </a:solidFill>
                                    <a:latin typeface="Cambria Math" panose="02040503050406030204" pitchFamily="18" charset="0"/>
                                    <a:ea typeface="Cambria Math" panose="02040503050406030204" pitchFamily="18" charset="0"/>
                                  </a:rPr>
                                </m:ctrlPr>
                              </m:funcPr>
                              <m:fName>
                                <m:r>
                                  <m:rPr>
                                    <m:sty m:val="p"/>
                                  </m:rPr>
                                  <a:rPr lang="en-US" altLang="ko-KR" sz="2000" b="0" dirty="0">
                                    <a:solidFill>
                                      <a:srgbClr val="FF0000"/>
                                    </a:solidFill>
                                    <a:latin typeface="Cambria Math" panose="02040503050406030204" pitchFamily="18" charset="0"/>
                                    <a:ea typeface="Cambria Math" panose="02040503050406030204" pitchFamily="18" charset="0"/>
                                  </a:rPr>
                                  <m:t>sin</m:t>
                                </m:r>
                              </m:fName>
                              <m:e>
                                <m:r>
                                  <a:rPr lang="en-US" altLang="ko-KR" sz="2000" b="0" i="1" dirty="0">
                                    <a:solidFill>
                                      <a:srgbClr val="FF0000"/>
                                    </a:solidFill>
                                    <a:latin typeface="Cambria Math" panose="02040503050406030204" pitchFamily="18" charset="0"/>
                                    <a:ea typeface="Cambria Math" panose="02040503050406030204" pitchFamily="18" charset="0"/>
                                  </a:rPr>
                                  <m:t>𝜃</m:t>
                                </m:r>
                              </m:e>
                            </m:func>
                          </m:e>
                        </m:eqArr>
                      </m:e>
                    </m:d>
                  </m:oMath>
                </a14:m>
                <a:endParaRPr lang="en-US" altLang="ko-KR" sz="2000" b="0" dirty="0"/>
              </a:p>
              <a:p>
                <a:pPr>
                  <a:buFont typeface="Wingdings" panose="05000000000000000000" pitchFamily="2" charset="2"/>
                  <a:buChar char="Ø"/>
                </a:pPr>
                <a:endParaRPr lang="en-US" altLang="ko-KR" sz="2000" b="0" dirty="0"/>
              </a:p>
              <a:p>
                <a:pPr>
                  <a:buFont typeface="Wingdings" panose="05000000000000000000" pitchFamily="2" charset="2"/>
                  <a:buChar char="Ø"/>
                </a:pPr>
                <a:r>
                  <a:rPr lang="en-US" altLang="ko-KR" sz="2000" b="0" dirty="0"/>
                  <a:t>This gives us a </a:t>
                </a:r>
                <a14:m>
                  <m:oMath xmlns:m="http://schemas.openxmlformats.org/officeDocument/2006/math">
                    <m:r>
                      <a:rPr lang="el-GR" altLang="ko-KR" sz="2000" b="0" i="1" dirty="0">
                        <a:solidFill>
                          <a:srgbClr val="0000FF"/>
                        </a:solidFill>
                        <a:latin typeface="Cambria Math" panose="02040503050406030204" pitchFamily="18" charset="0"/>
                      </a:rPr>
                      <m:t>𝜃</m:t>
                    </m:r>
                    <m:r>
                      <a:rPr lang="el-GR" altLang="ko-KR" sz="2000" b="0" i="1" dirty="0">
                        <a:solidFill>
                          <a:srgbClr val="0000FF"/>
                        </a:solidFill>
                        <a:latin typeface="Cambria Math" panose="02040503050406030204" pitchFamily="18" charset="0"/>
                      </a:rPr>
                      <m:t>=</m:t>
                    </m:r>
                    <m:r>
                      <a:rPr lang="el-GR" altLang="ko-KR" sz="2000" b="0" i="1" dirty="0">
                        <a:solidFill>
                          <a:srgbClr val="0000FF"/>
                        </a:solidFill>
                        <a:latin typeface="Cambria Math" panose="02040503050406030204" pitchFamily="18" charset="0"/>
                      </a:rPr>
                      <m:t>𝜃</m:t>
                    </m:r>
                    <m:r>
                      <a:rPr lang="el-GR" altLang="ko-KR" sz="2000" b="0" i="1" dirty="0">
                        <a:solidFill>
                          <a:srgbClr val="0000FF"/>
                        </a:solidFill>
                        <a:latin typeface="Cambria Math" panose="02040503050406030204" pitchFamily="18" charset="0"/>
                      </a:rPr>
                      <m:t>(</m:t>
                    </m:r>
                    <m:r>
                      <a:rPr lang="en-US" altLang="ko-KR" sz="2000" b="0" i="1" dirty="0">
                        <a:solidFill>
                          <a:srgbClr val="0000FF"/>
                        </a:solidFill>
                        <a:latin typeface="Cambria Math" panose="02040503050406030204" pitchFamily="18" charset="0"/>
                      </a:rPr>
                      <m:t>𝑥</m:t>
                    </m:r>
                    <m:r>
                      <a:rPr lang="en-US" altLang="ko-KR" sz="2000" b="0" i="1" dirty="0">
                        <a:solidFill>
                          <a:srgbClr val="0000FF"/>
                        </a:solidFill>
                        <a:latin typeface="Cambria Math" panose="02040503050406030204" pitchFamily="18" charset="0"/>
                      </a:rPr>
                      <m:t>, </m:t>
                    </m:r>
                    <m:r>
                      <a:rPr lang="en-US" altLang="ko-KR" sz="2000" b="0" i="1" dirty="0">
                        <a:solidFill>
                          <a:srgbClr val="0000FF"/>
                        </a:solidFill>
                        <a:latin typeface="Cambria Math" panose="02040503050406030204" pitchFamily="18" charset="0"/>
                      </a:rPr>
                      <m:t>𝑦</m:t>
                    </m:r>
                    <m:r>
                      <a:rPr lang="en-US" altLang="ko-KR" sz="2000" b="0" i="1" dirty="0">
                        <a:solidFill>
                          <a:srgbClr val="0000FF"/>
                        </a:solidFill>
                        <a:latin typeface="Cambria Math" panose="02040503050406030204" pitchFamily="18" charset="0"/>
                      </a:rPr>
                      <m:t>)</m:t>
                    </m:r>
                  </m:oMath>
                </a14:m>
                <a:r>
                  <a:rPr lang="en-US" altLang="ko-KR" sz="2000" b="0" dirty="0">
                    <a:solidFill>
                      <a:srgbClr val="0000FF"/>
                    </a:solidFill>
                  </a:rPr>
                  <a:t> </a:t>
                </a:r>
                <a:r>
                  <a:rPr lang="en-US" altLang="ko-KR" sz="2000" b="0" dirty="0"/>
                  <a:t>at every pixel, which defines the edge orientation at that pixel. </a:t>
                </a:r>
              </a:p>
              <a:p>
                <a:pPr marL="457200" lvl="1" indent="0">
                  <a:buNone/>
                </a:pPr>
                <a:endParaRPr lang="el-GR" altLang="ko-Kore-KR" sz="1600" dirty="0"/>
              </a:p>
            </p:txBody>
          </p:sp>
        </mc:Choice>
        <mc:Fallback xmlns="">
          <p:sp>
            <p:nvSpPr>
              <p:cNvPr id="6" name="Content Placeholder 2">
                <a:extLst>
                  <a:ext uri="{FF2B5EF4-FFF2-40B4-BE49-F238E27FC236}">
                    <a16:creationId xmlns:a16="http://schemas.microsoft.com/office/drawing/2014/main" id="{93645E81-92F8-FC01-592D-5FF032269421}"/>
                  </a:ext>
                </a:extLst>
              </p:cNvPr>
              <p:cNvSpPr>
                <a:spLocks noGrp="1" noRot="1" noChangeAspect="1" noMove="1" noResize="1" noEditPoints="1" noAdjustHandles="1" noChangeArrowheads="1" noChangeShapeType="1" noTextEdit="1"/>
              </p:cNvSpPr>
              <p:nvPr>
                <p:ph sz="quarter" idx="10"/>
              </p:nvPr>
            </p:nvSpPr>
            <p:spPr>
              <a:xfrm>
                <a:off x="335760" y="771550"/>
                <a:ext cx="8412704" cy="4176464"/>
              </a:xfrm>
              <a:blipFill>
                <a:blip r:embed="rId2"/>
                <a:stretch>
                  <a:fillRect l="-75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21568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4" descr="Seoul_national_university_emblem.png"/>
          <p:cNvPicPr preferRelativeResize="0"/>
          <p:nvPr/>
        </p:nvPicPr>
        <p:blipFill rotWithShape="1">
          <a:blip r:embed="rId3">
            <a:alphaModFix/>
          </a:blip>
          <a:srcRect/>
          <a:stretch/>
        </p:blipFill>
        <p:spPr>
          <a:xfrm>
            <a:off x="8274757" y="65175"/>
            <a:ext cx="766762" cy="766762"/>
          </a:xfrm>
          <a:prstGeom prst="rect">
            <a:avLst/>
          </a:prstGeom>
          <a:noFill/>
          <a:ln>
            <a:noFill/>
          </a:ln>
        </p:spPr>
      </p:pic>
      <p:sp>
        <p:nvSpPr>
          <p:cNvPr id="53" name="Google Shape;53;p4"/>
          <p:cNvSpPr txBox="1"/>
          <p:nvPr/>
        </p:nvSpPr>
        <p:spPr>
          <a:xfrm>
            <a:off x="539552" y="1131590"/>
            <a:ext cx="5682006" cy="136815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3200"/>
              <a:buFont typeface="Arial"/>
              <a:buNone/>
            </a:pPr>
            <a:endParaRPr sz="3200" b="1" i="0" u="none" strike="noStrike" cap="none">
              <a:solidFill>
                <a:srgbClr val="FFFFFF"/>
              </a:solidFill>
              <a:latin typeface="Arial"/>
              <a:ea typeface="Arial"/>
              <a:cs typeface="Arial"/>
              <a:sym typeface="Arial"/>
            </a:endParaRPr>
          </a:p>
        </p:txBody>
      </p:sp>
      <p:sp>
        <p:nvSpPr>
          <p:cNvPr id="54" name="Google Shape;54;p4"/>
          <p:cNvSpPr/>
          <p:nvPr/>
        </p:nvSpPr>
        <p:spPr>
          <a:xfrm>
            <a:off x="0" y="713175"/>
            <a:ext cx="9144000" cy="5143500"/>
          </a:xfrm>
          <a:prstGeom prst="rect">
            <a:avLst/>
          </a:prstGeom>
          <a:solidFill>
            <a:schemeClr val="lt1">
              <a:alpha val="4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Malgun Gothic"/>
              <a:buNone/>
            </a:pPr>
            <a:endParaRPr sz="1000" b="0" i="0" u="none" strike="noStrike" cap="none">
              <a:latin typeface="Malgun Gothic"/>
              <a:ea typeface="Malgun Gothic"/>
              <a:cs typeface="Malgun Gothic"/>
              <a:sym typeface="Malgun Gothic"/>
            </a:endParaRPr>
          </a:p>
        </p:txBody>
      </p:sp>
      <p:sp>
        <p:nvSpPr>
          <p:cNvPr id="55" name="Google Shape;55;p4"/>
          <p:cNvSpPr txBox="1"/>
          <p:nvPr/>
        </p:nvSpPr>
        <p:spPr>
          <a:xfrm>
            <a:off x="1309527" y="65169"/>
            <a:ext cx="5682000" cy="6480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FFFFFF"/>
              </a:buClr>
              <a:buSzPts val="3200"/>
              <a:buFont typeface="Arial"/>
              <a:buNone/>
            </a:pPr>
            <a:r>
              <a:rPr lang="en-US" sz="3200" b="1" i="0" u="none" strike="noStrike" cap="none">
                <a:solidFill>
                  <a:srgbClr val="FFFFFF"/>
                </a:solidFill>
                <a:latin typeface="Arial"/>
                <a:ea typeface="Arial"/>
                <a:cs typeface="Arial"/>
                <a:sym typeface="Arial"/>
              </a:rPr>
              <a:t>Lecture Overview</a:t>
            </a:r>
            <a:endParaRPr sz="3200" b="1">
              <a:solidFill>
                <a:srgbClr val="FFFFFF"/>
              </a:solidFill>
            </a:endParaRPr>
          </a:p>
        </p:txBody>
      </p:sp>
      <p:sp>
        <p:nvSpPr>
          <p:cNvPr id="56" name="Google Shape;56;p4"/>
          <p:cNvSpPr txBox="1"/>
          <p:nvPr/>
        </p:nvSpPr>
        <p:spPr>
          <a:xfrm>
            <a:off x="467544" y="771550"/>
            <a:ext cx="6258000" cy="63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4400"/>
              <a:buFont typeface="Arial"/>
              <a:buNone/>
            </a:pPr>
            <a:r>
              <a:rPr lang="en-US" sz="3800" b="1" i="0" u="none" strike="noStrike" cap="none">
                <a:solidFill>
                  <a:schemeClr val="lt1"/>
                </a:solidFill>
                <a:latin typeface="Arial"/>
                <a:ea typeface="Arial"/>
                <a:cs typeface="Arial"/>
                <a:sym typeface="Arial"/>
              </a:rPr>
              <a:t>인공지능</a:t>
            </a:r>
            <a:endParaRPr sz="800"/>
          </a:p>
        </p:txBody>
      </p:sp>
      <p:sp>
        <p:nvSpPr>
          <p:cNvPr id="57" name="Google Shape;57;p4"/>
          <p:cNvSpPr txBox="1"/>
          <p:nvPr/>
        </p:nvSpPr>
        <p:spPr>
          <a:xfrm>
            <a:off x="467544" y="1535795"/>
            <a:ext cx="7488832" cy="648000"/>
          </a:xfrm>
          <a:prstGeom prst="rect">
            <a:avLst/>
          </a:prstGeom>
          <a:noFill/>
          <a:ln>
            <a:noFill/>
          </a:ln>
        </p:spPr>
        <p:txBody>
          <a:bodyPr spcFirstLastPara="1" wrap="square" lIns="91425" tIns="45700" rIns="91425" bIns="45700" anchor="t" anchorCtr="0">
            <a:noAutofit/>
          </a:bodyPr>
          <a:lstStyle/>
          <a:p>
            <a:pPr lvl="0">
              <a:lnSpc>
                <a:spcPct val="120000"/>
              </a:lnSpc>
              <a:buClr>
                <a:srgbClr val="FFFFFF"/>
              </a:buClr>
              <a:buSzPts val="3000"/>
            </a:pPr>
            <a:r>
              <a:rPr lang="en-US" altLang="ko-KR" sz="3000" b="1" dirty="0">
                <a:solidFill>
                  <a:srgbClr val="FFFFFF"/>
                </a:solidFill>
                <a:latin typeface="Arial"/>
                <a:ea typeface="Arial"/>
                <a:cs typeface="Arial"/>
                <a:sym typeface="Arial"/>
              </a:rPr>
              <a:t>19</a:t>
            </a:r>
            <a:r>
              <a:rPr lang="ko-KR" altLang="en-US" sz="3000" b="1" dirty="0">
                <a:solidFill>
                  <a:srgbClr val="FFFFFF"/>
                </a:solidFill>
                <a:latin typeface="Arial"/>
                <a:ea typeface="Arial"/>
                <a:cs typeface="Arial"/>
                <a:sym typeface="Arial"/>
              </a:rPr>
              <a:t>차시 </a:t>
            </a:r>
            <a:r>
              <a:rPr lang="en-US" altLang="ko-KR" sz="3000" b="1" dirty="0">
                <a:solidFill>
                  <a:srgbClr val="FFFFFF"/>
                </a:solidFill>
                <a:latin typeface="Arial"/>
                <a:ea typeface="Arial"/>
                <a:cs typeface="Arial"/>
                <a:sym typeface="Arial"/>
              </a:rPr>
              <a:t>: Vision</a:t>
            </a:r>
          </a:p>
        </p:txBody>
      </p:sp>
      <p:sp>
        <p:nvSpPr>
          <p:cNvPr id="58" name="Google Shape;58;p4"/>
          <p:cNvSpPr/>
          <p:nvPr/>
        </p:nvSpPr>
        <p:spPr>
          <a:xfrm>
            <a:off x="1907704" y="2153932"/>
            <a:ext cx="4572000" cy="147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1" i="0" u="none" strike="noStrike" cap="none">
                <a:solidFill>
                  <a:schemeClr val="lt1"/>
                </a:solidFill>
                <a:latin typeface="Arial"/>
                <a:ea typeface="Arial"/>
                <a:cs typeface="Arial"/>
                <a:sym typeface="Arial"/>
              </a:rPr>
              <a:t>서울대학교 컴퓨터공학부</a:t>
            </a:r>
            <a:endParaRPr/>
          </a:p>
          <a:p>
            <a:pPr marL="0" marR="0" lvl="0" indent="0" algn="r" rtl="0">
              <a:spcBef>
                <a:spcPts val="0"/>
              </a:spcBef>
              <a:spcAft>
                <a:spcPts val="0"/>
              </a:spcAft>
              <a:buNone/>
            </a:pPr>
            <a:r>
              <a:rPr lang="en-US" sz="1800" b="1" i="0" u="none" strike="noStrike" cap="none">
                <a:solidFill>
                  <a:schemeClr val="lt1"/>
                </a:solidFill>
                <a:latin typeface="Arial"/>
                <a:ea typeface="Arial"/>
                <a:cs typeface="Arial"/>
                <a:sym typeface="Arial"/>
              </a:rPr>
              <a:t>담당 교수: 장병탁</a:t>
            </a:r>
            <a:endParaRPr sz="1800" b="1" i="0" u="none" strike="noStrike" cap="none">
              <a:solidFill>
                <a:schemeClr val="lt1"/>
              </a:solidFill>
              <a:latin typeface="Arial"/>
              <a:ea typeface="Arial"/>
              <a:cs typeface="Arial"/>
              <a:sym typeface="Arial"/>
            </a:endParaRPr>
          </a:p>
          <a:p>
            <a:pPr marL="0" marR="0" lvl="0" indent="0" algn="r" rtl="0">
              <a:spcBef>
                <a:spcPts val="0"/>
              </a:spcBef>
              <a:spcAft>
                <a:spcPts val="0"/>
              </a:spcAft>
              <a:buNone/>
            </a:pPr>
            <a:endParaRPr sz="1800" b="1" i="0" u="none" strike="noStrike" cap="none">
              <a:solidFill>
                <a:schemeClr val="lt1"/>
              </a:solidFill>
              <a:latin typeface="Arial"/>
              <a:ea typeface="Arial"/>
              <a:cs typeface="Arial"/>
              <a:sym typeface="Arial"/>
            </a:endParaRPr>
          </a:p>
          <a:p>
            <a:pPr marL="0" marR="0" lvl="0" indent="0" algn="r" rtl="0">
              <a:spcBef>
                <a:spcPts val="0"/>
              </a:spcBef>
              <a:spcAft>
                <a:spcPts val="0"/>
              </a:spcAft>
              <a:buNone/>
            </a:pPr>
            <a:r>
              <a:rPr lang="en-US" sz="1800" b="1" i="0" u="none" strike="noStrike" cap="none">
                <a:solidFill>
                  <a:schemeClr val="lt1"/>
                </a:solidFill>
                <a:latin typeface="Arial"/>
                <a:ea typeface="Arial"/>
                <a:cs typeface="Arial"/>
                <a:sym typeface="Arial"/>
              </a:rPr>
              <a:t>Seoul National University</a:t>
            </a:r>
            <a:endParaRPr/>
          </a:p>
          <a:p>
            <a:pPr marL="0" marR="0" lvl="0" indent="0" algn="r" rtl="0">
              <a:spcBef>
                <a:spcPts val="0"/>
              </a:spcBef>
              <a:spcAft>
                <a:spcPts val="0"/>
              </a:spcAft>
              <a:buNone/>
            </a:pPr>
            <a:r>
              <a:rPr lang="en-US" sz="1800" b="1" i="0" u="none" strike="noStrike" cap="none">
                <a:solidFill>
                  <a:schemeClr val="lt1"/>
                </a:solidFill>
                <a:latin typeface="Arial"/>
                <a:ea typeface="Arial"/>
                <a:cs typeface="Arial"/>
                <a:sym typeface="Arial"/>
              </a:rPr>
              <a:t>Byoung-Tak Zhang</a:t>
            </a:r>
            <a:endParaRPr sz="1800" b="1"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19.3 Simple Image Features (6/8)</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412704" cy="4176464"/>
          </a:xfrm>
        </p:spPr>
        <p:txBody>
          <a:bodyPr/>
          <a:lstStyle/>
          <a:p>
            <a:pPr marL="0" indent="0">
              <a:buNone/>
            </a:pPr>
            <a:r>
              <a:rPr lang="en-US" altLang="ko-Kore-KR" sz="2200" dirty="0"/>
              <a:t>Texture</a:t>
            </a:r>
          </a:p>
          <a:p>
            <a:pPr>
              <a:buFont typeface="Wingdings" panose="05000000000000000000" pitchFamily="2" charset="2"/>
              <a:buChar char="Ø"/>
            </a:pPr>
            <a:r>
              <a:rPr lang="en-US" altLang="ko-KR" sz="2000" b="0" dirty="0"/>
              <a:t>In everyday language, </a:t>
            </a:r>
            <a:r>
              <a:rPr lang="en-US" altLang="ko-KR" sz="2000" dirty="0"/>
              <a:t>texture</a:t>
            </a:r>
            <a:r>
              <a:rPr lang="en-US" altLang="ko-KR" sz="2000" b="0" dirty="0"/>
              <a:t> is the visual feel of a surface—what you see evokes what the surface might feel like if you touched it.</a:t>
            </a:r>
          </a:p>
          <a:p>
            <a:pPr marL="0" indent="0">
              <a:buNone/>
            </a:pPr>
            <a:r>
              <a:rPr lang="en-US" altLang="ko-KR" sz="2200" dirty="0"/>
              <a:t>Optical flow</a:t>
            </a:r>
            <a:endParaRPr lang="en-US" altLang="ko-KR" sz="2000" b="0" dirty="0"/>
          </a:p>
          <a:p>
            <a:pPr>
              <a:buFont typeface="Wingdings" panose="05000000000000000000" pitchFamily="2" charset="2"/>
              <a:buChar char="Ø"/>
            </a:pPr>
            <a:r>
              <a:rPr lang="en-US" altLang="ko-KR" sz="2000" b="0" dirty="0"/>
              <a:t>When an object in the video is moving, or when the camera is moving relative to an object, the resulting apparent motion in the image is called optical flow. </a:t>
            </a:r>
          </a:p>
          <a:p>
            <a:pPr marL="457200" lvl="1" indent="0">
              <a:buNone/>
            </a:pPr>
            <a:endParaRPr lang="el-GR" altLang="ko-Kore-KR" sz="1600" dirty="0"/>
          </a:p>
        </p:txBody>
      </p:sp>
      <p:pic>
        <p:nvPicPr>
          <p:cNvPr id="4" name="그림 3">
            <a:extLst>
              <a:ext uri="{FF2B5EF4-FFF2-40B4-BE49-F238E27FC236}">
                <a16:creationId xmlns:a16="http://schemas.microsoft.com/office/drawing/2014/main" id="{B85C0CFF-5AFC-AC9A-65D5-E54CE7FA76BB}"/>
              </a:ext>
            </a:extLst>
          </p:cNvPr>
          <p:cNvPicPr>
            <a:picLocks noChangeAspect="1"/>
          </p:cNvPicPr>
          <p:nvPr/>
        </p:nvPicPr>
        <p:blipFill rotWithShape="1">
          <a:blip r:embed="rId2"/>
          <a:srcRect b="26565"/>
          <a:stretch/>
        </p:blipFill>
        <p:spPr>
          <a:xfrm>
            <a:off x="2627784" y="3579862"/>
            <a:ext cx="4552731" cy="1440160"/>
          </a:xfrm>
          <a:prstGeom prst="rect">
            <a:avLst/>
          </a:prstGeom>
        </p:spPr>
      </p:pic>
      <p:sp>
        <p:nvSpPr>
          <p:cNvPr id="5" name="TextBox 4">
            <a:extLst>
              <a:ext uri="{FF2B5EF4-FFF2-40B4-BE49-F238E27FC236}">
                <a16:creationId xmlns:a16="http://schemas.microsoft.com/office/drawing/2014/main" id="{3BF33812-293E-8DC7-0BEA-7053ECF7FCE8}"/>
              </a:ext>
            </a:extLst>
          </p:cNvPr>
          <p:cNvSpPr txBox="1"/>
          <p:nvPr/>
        </p:nvSpPr>
        <p:spPr>
          <a:xfrm>
            <a:off x="7180515" y="4053721"/>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#11</a:t>
            </a:r>
          </a:p>
        </p:txBody>
      </p:sp>
    </p:spTree>
    <p:extLst>
      <p:ext uri="{BB962C8B-B14F-4D97-AF65-F5344CB8AC3E}">
        <p14:creationId xmlns:p14="http://schemas.microsoft.com/office/powerpoint/2010/main" val="163011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19.3 Simple Image Features (7/8)</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412704" cy="4176464"/>
              </a:xfrm>
            </p:spPr>
            <p:txBody>
              <a:bodyPr/>
              <a:lstStyle/>
              <a:p>
                <a:pPr marL="0" indent="0">
                  <a:buNone/>
                </a:pPr>
                <a:r>
                  <a:rPr lang="en-US" altLang="ko-KR" sz="2200" dirty="0"/>
                  <a:t>Optical flow</a:t>
                </a:r>
                <a:endParaRPr lang="en-US" altLang="ko-KR" sz="2000" b="0" dirty="0"/>
              </a:p>
              <a:p>
                <a:pPr>
                  <a:buFont typeface="Wingdings" panose="05000000000000000000" pitchFamily="2" charset="2"/>
                  <a:buChar char="Ø"/>
                </a:pPr>
                <a:r>
                  <a:rPr lang="en-US" altLang="ko-Kore-KR" sz="2000" b="0" dirty="0"/>
                  <a:t>The </a:t>
                </a:r>
                <a:r>
                  <a:rPr lang="en-US" altLang="ko-Kore-KR" sz="2000" b="0" dirty="0">
                    <a:solidFill>
                      <a:srgbClr val="0000FF"/>
                    </a:solidFill>
                  </a:rPr>
                  <a:t>optical flow vector field </a:t>
                </a:r>
                <a:r>
                  <a:rPr lang="en-US" altLang="ko-Kore-KR" sz="2000" b="0" dirty="0"/>
                  <a:t>can be represented at any point </a:t>
                </a:r>
                <a14:m>
                  <m:oMath xmlns:m="http://schemas.openxmlformats.org/officeDocument/2006/math">
                    <m:r>
                      <a:rPr lang="en-US" altLang="ko-Kore-KR" sz="2000" b="0" i="1" dirty="0">
                        <a:latin typeface="Cambria Math" panose="02040503050406030204" pitchFamily="18" charset="0"/>
                      </a:rPr>
                      <m:t>(</m:t>
                    </m:r>
                    <m:r>
                      <a:rPr lang="en-US" altLang="ko-Kore-KR" sz="2000" b="0" i="1" dirty="0">
                        <a:latin typeface="Cambria Math" panose="02040503050406030204" pitchFamily="18" charset="0"/>
                      </a:rPr>
                      <m:t>𝑥</m:t>
                    </m:r>
                    <m:r>
                      <a:rPr lang="en-US" altLang="ko-Kore-KR" sz="2000" b="0" i="1" dirty="0">
                        <a:latin typeface="Cambria Math" panose="02040503050406030204" pitchFamily="18" charset="0"/>
                      </a:rPr>
                      <m:t>, </m:t>
                    </m:r>
                    <m:r>
                      <a:rPr lang="en-US" altLang="ko-Kore-KR" sz="2000" b="0" i="1" dirty="0">
                        <a:latin typeface="Cambria Math" panose="02040503050406030204" pitchFamily="18" charset="0"/>
                      </a:rPr>
                      <m:t>𝑦</m:t>
                    </m:r>
                    <m:r>
                      <a:rPr lang="en-US" altLang="ko-Kore-KR" sz="2000" b="0" i="1" dirty="0">
                        <a:latin typeface="Cambria Math" panose="02040503050406030204" pitchFamily="18" charset="0"/>
                      </a:rPr>
                      <m:t>)</m:t>
                    </m:r>
                  </m:oMath>
                </a14:m>
                <a:r>
                  <a:rPr lang="en-US" altLang="ko-Kore-KR" sz="2000" b="0" dirty="0"/>
                  <a:t> by its components </a:t>
                </a:r>
                <a14:m>
                  <m:oMath xmlns:m="http://schemas.openxmlformats.org/officeDocument/2006/math">
                    <m:sSub>
                      <m:sSubPr>
                        <m:ctrlPr>
                          <a:rPr lang="en-US" altLang="ko-Kore-KR" sz="2000" b="0" i="1" dirty="0">
                            <a:solidFill>
                              <a:srgbClr val="0000FF"/>
                            </a:solidFill>
                            <a:latin typeface="Cambria Math" panose="02040503050406030204" pitchFamily="18" charset="0"/>
                          </a:rPr>
                        </m:ctrlPr>
                      </m:sSubPr>
                      <m:e>
                        <m:r>
                          <a:rPr lang="en-US" altLang="ko-Kore-KR" sz="2000" b="0" i="1" dirty="0">
                            <a:solidFill>
                              <a:srgbClr val="0000FF"/>
                            </a:solidFill>
                            <a:latin typeface="Cambria Math" panose="02040503050406030204" pitchFamily="18" charset="0"/>
                          </a:rPr>
                          <m:t>𝑣</m:t>
                        </m:r>
                      </m:e>
                      <m:sub>
                        <m:r>
                          <a:rPr lang="en-US" altLang="ko-Kore-KR" sz="2000" b="0" i="1" dirty="0">
                            <a:solidFill>
                              <a:srgbClr val="0000FF"/>
                            </a:solidFill>
                            <a:latin typeface="Cambria Math" panose="02040503050406030204" pitchFamily="18" charset="0"/>
                          </a:rPr>
                          <m:t>𝑥</m:t>
                        </m:r>
                      </m:sub>
                    </m:sSub>
                    <m:r>
                      <a:rPr lang="en-US" altLang="ko-Kore-KR" sz="2000" b="0" i="1" dirty="0">
                        <a:solidFill>
                          <a:srgbClr val="0000FF"/>
                        </a:solidFill>
                        <a:latin typeface="Cambria Math" panose="02040503050406030204" pitchFamily="18" charset="0"/>
                      </a:rPr>
                      <m:t>(</m:t>
                    </m:r>
                    <m:r>
                      <a:rPr lang="en-US" altLang="ko-Kore-KR" sz="2000" b="0" i="1" dirty="0">
                        <a:solidFill>
                          <a:srgbClr val="0000FF"/>
                        </a:solidFill>
                        <a:latin typeface="Cambria Math" panose="02040503050406030204" pitchFamily="18" charset="0"/>
                      </a:rPr>
                      <m:t>𝑥</m:t>
                    </m:r>
                    <m:r>
                      <a:rPr lang="en-US" altLang="ko-Kore-KR" sz="2000" b="0" i="1" dirty="0">
                        <a:solidFill>
                          <a:srgbClr val="0000FF"/>
                        </a:solidFill>
                        <a:latin typeface="Cambria Math" panose="02040503050406030204" pitchFamily="18" charset="0"/>
                      </a:rPr>
                      <m:t>, </m:t>
                    </m:r>
                    <m:r>
                      <a:rPr lang="en-US" altLang="ko-Kore-KR" sz="2000" b="0" i="1" dirty="0">
                        <a:solidFill>
                          <a:srgbClr val="0000FF"/>
                        </a:solidFill>
                        <a:latin typeface="Cambria Math" panose="02040503050406030204" pitchFamily="18" charset="0"/>
                      </a:rPr>
                      <m:t>𝑦</m:t>
                    </m:r>
                    <m:r>
                      <a:rPr lang="en-US" altLang="ko-Kore-KR" sz="2000" b="0" i="1" dirty="0">
                        <a:solidFill>
                          <a:srgbClr val="0000FF"/>
                        </a:solidFill>
                        <a:latin typeface="Cambria Math" panose="02040503050406030204" pitchFamily="18" charset="0"/>
                      </a:rPr>
                      <m:t>)</m:t>
                    </m:r>
                  </m:oMath>
                </a14:m>
                <a:r>
                  <a:rPr lang="en-US" altLang="ko-Kore-KR" sz="2000" b="0" dirty="0">
                    <a:solidFill>
                      <a:srgbClr val="0000FF"/>
                    </a:solidFill>
                  </a:rPr>
                  <a:t> </a:t>
                </a:r>
                <a:r>
                  <a:rPr lang="en-US" altLang="ko-Kore-KR" sz="2000" b="0" dirty="0"/>
                  <a:t>in the </a:t>
                </a:r>
                <a14:m>
                  <m:oMath xmlns:m="http://schemas.openxmlformats.org/officeDocument/2006/math">
                    <m:r>
                      <a:rPr lang="en-US" altLang="ko-Kore-KR" sz="2000" b="0" i="1" dirty="0">
                        <a:latin typeface="Cambria Math" panose="02040503050406030204" pitchFamily="18" charset="0"/>
                      </a:rPr>
                      <m:t>𝑥</m:t>
                    </m:r>
                  </m:oMath>
                </a14:m>
                <a:r>
                  <a:rPr lang="en-US" altLang="ko-Kore-KR" sz="2000" b="0" dirty="0"/>
                  <a:t> direction and </a:t>
                </a:r>
                <a14:m>
                  <m:oMath xmlns:m="http://schemas.openxmlformats.org/officeDocument/2006/math">
                    <m:sSub>
                      <m:sSubPr>
                        <m:ctrlPr>
                          <a:rPr lang="en-US" altLang="ko-Kore-KR" sz="2000" b="0" i="1" dirty="0">
                            <a:solidFill>
                              <a:srgbClr val="0000FF"/>
                            </a:solidFill>
                            <a:latin typeface="Cambria Math" panose="02040503050406030204" pitchFamily="18" charset="0"/>
                          </a:rPr>
                        </m:ctrlPr>
                      </m:sSubPr>
                      <m:e>
                        <m:r>
                          <a:rPr lang="en-US" altLang="ko-Kore-KR" sz="2000" b="0" i="1" dirty="0">
                            <a:solidFill>
                              <a:srgbClr val="0000FF"/>
                            </a:solidFill>
                            <a:latin typeface="Cambria Math" panose="02040503050406030204" pitchFamily="18" charset="0"/>
                          </a:rPr>
                          <m:t>𝑣</m:t>
                        </m:r>
                      </m:e>
                      <m:sub>
                        <m:r>
                          <a:rPr lang="en-US" altLang="ko-Kore-KR" sz="2000" b="0" i="1" dirty="0">
                            <a:solidFill>
                              <a:srgbClr val="0000FF"/>
                            </a:solidFill>
                            <a:latin typeface="Cambria Math" panose="02040503050406030204" pitchFamily="18" charset="0"/>
                          </a:rPr>
                          <m:t>𝑦</m:t>
                        </m:r>
                      </m:sub>
                    </m:sSub>
                    <m:r>
                      <a:rPr lang="en-US" altLang="ko-Kore-KR" sz="2000" b="0" i="1" dirty="0">
                        <a:solidFill>
                          <a:srgbClr val="0000FF"/>
                        </a:solidFill>
                        <a:latin typeface="Cambria Math" panose="02040503050406030204" pitchFamily="18" charset="0"/>
                      </a:rPr>
                      <m:t>(</m:t>
                    </m:r>
                    <m:r>
                      <a:rPr lang="en-US" altLang="ko-Kore-KR" sz="2000" b="0" i="1" dirty="0">
                        <a:solidFill>
                          <a:srgbClr val="0000FF"/>
                        </a:solidFill>
                        <a:latin typeface="Cambria Math" panose="02040503050406030204" pitchFamily="18" charset="0"/>
                      </a:rPr>
                      <m:t>𝑥</m:t>
                    </m:r>
                    <m:r>
                      <a:rPr lang="en-US" altLang="ko-Kore-KR" sz="2000" b="0" i="1" dirty="0">
                        <a:solidFill>
                          <a:srgbClr val="0000FF"/>
                        </a:solidFill>
                        <a:latin typeface="Cambria Math" panose="02040503050406030204" pitchFamily="18" charset="0"/>
                      </a:rPr>
                      <m:t>, </m:t>
                    </m:r>
                    <m:r>
                      <a:rPr lang="en-US" altLang="ko-Kore-KR" sz="2000" b="0" i="1" dirty="0">
                        <a:solidFill>
                          <a:srgbClr val="0000FF"/>
                        </a:solidFill>
                        <a:latin typeface="Cambria Math" panose="02040503050406030204" pitchFamily="18" charset="0"/>
                      </a:rPr>
                      <m:t>𝑦</m:t>
                    </m:r>
                    <m:r>
                      <a:rPr lang="en-US" altLang="ko-Kore-KR" sz="2000" b="0" i="1" dirty="0">
                        <a:solidFill>
                          <a:srgbClr val="0000FF"/>
                        </a:solidFill>
                        <a:latin typeface="Cambria Math" panose="02040503050406030204" pitchFamily="18" charset="0"/>
                      </a:rPr>
                      <m:t>) </m:t>
                    </m:r>
                  </m:oMath>
                </a14:m>
                <a:r>
                  <a:rPr lang="en-US" altLang="ko-Kore-KR" sz="2000" b="0" dirty="0"/>
                  <a:t>in the </a:t>
                </a:r>
                <a14:m>
                  <m:oMath xmlns:m="http://schemas.openxmlformats.org/officeDocument/2006/math">
                    <m:r>
                      <a:rPr lang="en-US" altLang="ko-Kore-KR" sz="2000" b="0" i="1" dirty="0">
                        <a:latin typeface="Cambria Math" panose="02040503050406030204" pitchFamily="18" charset="0"/>
                      </a:rPr>
                      <m:t>𝑦</m:t>
                    </m:r>
                  </m:oMath>
                </a14:m>
                <a:r>
                  <a:rPr lang="en-US" altLang="ko-Kore-KR" sz="2000" b="0" dirty="0"/>
                  <a:t> direction. </a:t>
                </a:r>
              </a:p>
              <a:p>
                <a:pPr>
                  <a:buFont typeface="Wingdings" panose="05000000000000000000" pitchFamily="2" charset="2"/>
                  <a:buChar char="Ø"/>
                </a:pPr>
                <a:r>
                  <a:rPr lang="en-US" altLang="ko-Kore-KR" sz="2000" b="0" dirty="0"/>
                  <a:t>Consider a </a:t>
                </a:r>
                <a:r>
                  <a:rPr lang="en-US" altLang="ko-Kore-KR" sz="2000" b="0" dirty="0">
                    <a:solidFill>
                      <a:srgbClr val="0000FF"/>
                    </a:solidFill>
                  </a:rPr>
                  <a:t>block of pixels </a:t>
                </a:r>
                <a:r>
                  <a:rPr lang="en-US" altLang="ko-Kore-KR" sz="2000" b="0" dirty="0"/>
                  <a:t>centered at pixel </a:t>
                </a:r>
                <a14:m>
                  <m:oMath xmlns:m="http://schemas.openxmlformats.org/officeDocument/2006/math">
                    <m:r>
                      <a:rPr lang="en-US" altLang="ko-Kore-KR" sz="2000" b="0" i="1" dirty="0">
                        <a:latin typeface="Cambria Math" panose="02040503050406030204" pitchFamily="18" charset="0"/>
                      </a:rPr>
                      <m:t>𝑝</m:t>
                    </m:r>
                  </m:oMath>
                </a14:m>
                <a:r>
                  <a:rPr lang="en-US" altLang="ko-Kore-KR" sz="2000" b="0" dirty="0"/>
                  <a:t>, </a:t>
                </a:r>
                <a14:m>
                  <m:oMath xmlns:m="http://schemas.openxmlformats.org/officeDocument/2006/math">
                    <m:r>
                      <a:rPr lang="en-US" altLang="ko-Kore-KR" sz="2000" b="0" i="1" dirty="0">
                        <a:latin typeface="Cambria Math" panose="02040503050406030204" pitchFamily="18" charset="0"/>
                      </a:rPr>
                      <m:t>(</m:t>
                    </m:r>
                    <m:sSub>
                      <m:sSubPr>
                        <m:ctrlPr>
                          <a:rPr lang="en-US" altLang="ko-Kore-KR" sz="2000" b="0" i="1" dirty="0">
                            <a:latin typeface="Cambria Math" panose="02040503050406030204" pitchFamily="18" charset="0"/>
                          </a:rPr>
                        </m:ctrlPr>
                      </m:sSubPr>
                      <m:e>
                        <m:r>
                          <a:rPr lang="en-US" altLang="ko-Kore-KR" sz="2000" b="0" i="1" dirty="0">
                            <a:latin typeface="Cambria Math" panose="02040503050406030204" pitchFamily="18" charset="0"/>
                          </a:rPr>
                          <m:t>𝑥</m:t>
                        </m:r>
                      </m:e>
                      <m:sub>
                        <m:r>
                          <a:rPr lang="en-US" altLang="ko-Kore-KR" sz="2000" b="0" i="1" dirty="0">
                            <a:latin typeface="Cambria Math" panose="02040503050406030204" pitchFamily="18" charset="0"/>
                          </a:rPr>
                          <m:t>0</m:t>
                        </m:r>
                      </m:sub>
                    </m:sSub>
                    <m:r>
                      <a:rPr lang="en-US" altLang="ko-Kore-KR" sz="2000" b="0" i="1" dirty="0">
                        <a:latin typeface="Cambria Math" panose="02040503050406030204" pitchFamily="18" charset="0"/>
                      </a:rPr>
                      <m:t>, </m:t>
                    </m:r>
                    <m:sSub>
                      <m:sSubPr>
                        <m:ctrlPr>
                          <a:rPr lang="en-US" altLang="ko-Kore-KR" sz="2000" b="0" i="1" dirty="0">
                            <a:latin typeface="Cambria Math" panose="02040503050406030204" pitchFamily="18" charset="0"/>
                          </a:rPr>
                        </m:ctrlPr>
                      </m:sSubPr>
                      <m:e>
                        <m:r>
                          <a:rPr lang="en-US" altLang="ko-Kore-KR" sz="2000" b="0" i="1" dirty="0">
                            <a:latin typeface="Cambria Math" panose="02040503050406030204" pitchFamily="18" charset="0"/>
                          </a:rPr>
                          <m:t>𝑦</m:t>
                        </m:r>
                      </m:e>
                      <m:sub>
                        <m:r>
                          <a:rPr lang="en-US" altLang="ko-Kore-KR" sz="2000" b="0" i="1" dirty="0">
                            <a:latin typeface="Cambria Math" panose="02040503050406030204" pitchFamily="18" charset="0"/>
                          </a:rPr>
                          <m:t>0</m:t>
                        </m:r>
                      </m:sub>
                    </m:sSub>
                    <m:r>
                      <a:rPr lang="en-US" altLang="ko-Kore-KR" sz="2000" b="0" i="1" dirty="0">
                        <a:latin typeface="Cambria Math" panose="02040503050406030204" pitchFamily="18" charset="0"/>
                      </a:rPr>
                      <m:t>)</m:t>
                    </m:r>
                  </m:oMath>
                </a14:m>
                <a:r>
                  <a:rPr lang="en-US" altLang="ko-Kore-KR" sz="2000" b="0" dirty="0"/>
                  <a:t>, at time </a:t>
                </a:r>
                <a14:m>
                  <m:oMath xmlns:m="http://schemas.openxmlformats.org/officeDocument/2006/math">
                    <m:sSub>
                      <m:sSubPr>
                        <m:ctrlPr>
                          <a:rPr lang="en-US" altLang="ko-Kore-KR" sz="2000" b="0" i="1" dirty="0">
                            <a:latin typeface="Cambria Math" panose="02040503050406030204" pitchFamily="18" charset="0"/>
                          </a:rPr>
                        </m:ctrlPr>
                      </m:sSubPr>
                      <m:e>
                        <m:r>
                          <a:rPr lang="en-US" altLang="ko-Kore-KR" sz="2000" b="0" i="1" dirty="0">
                            <a:latin typeface="Cambria Math" panose="02040503050406030204" pitchFamily="18" charset="0"/>
                          </a:rPr>
                          <m:t>𝑡</m:t>
                        </m:r>
                      </m:e>
                      <m:sub>
                        <m:r>
                          <a:rPr lang="en-US" altLang="ko-Kore-KR" sz="2000" b="0" i="1" dirty="0">
                            <a:latin typeface="Cambria Math" panose="02040503050406030204" pitchFamily="18" charset="0"/>
                          </a:rPr>
                          <m:t>0</m:t>
                        </m:r>
                      </m:sub>
                    </m:sSub>
                  </m:oMath>
                </a14:m>
                <a:r>
                  <a:rPr lang="en-US" altLang="ko-Kore-KR" sz="2000" b="0" dirty="0"/>
                  <a:t> . One possible measure of similarity is the sum of squared differences (SSD): </a:t>
                </a:r>
              </a:p>
              <a:p>
                <a:pPr marL="171450" indent="0">
                  <a:buNone/>
                </a:pPr>
                <a14:m>
                  <m:oMathPara xmlns:m="http://schemas.openxmlformats.org/officeDocument/2006/math">
                    <m:oMathParaPr>
                      <m:jc m:val="centerGroup"/>
                    </m:oMathParaPr>
                    <m:oMath xmlns:m="http://schemas.openxmlformats.org/officeDocument/2006/math">
                      <m:r>
                        <m:rPr>
                          <m:sty m:val="p"/>
                        </m:rPr>
                        <a:rPr lang="en-US" altLang="ko-Kore-KR" sz="1800" b="0" dirty="0">
                          <a:solidFill>
                            <a:srgbClr val="FF0000"/>
                          </a:solidFill>
                          <a:latin typeface="Cambria Math" panose="02040503050406030204" pitchFamily="18" charset="0"/>
                        </a:rPr>
                        <m:t>SSD</m:t>
                      </m:r>
                      <m:d>
                        <m:dPr>
                          <m:ctrlPr>
                            <a:rPr lang="en-US" altLang="ko-Kore-KR" sz="1800" b="0" i="1" dirty="0">
                              <a:solidFill>
                                <a:srgbClr val="FF0000"/>
                              </a:solidFill>
                              <a:latin typeface="Cambria Math" panose="02040503050406030204" pitchFamily="18" charset="0"/>
                            </a:rPr>
                          </m:ctrlPr>
                        </m:dPr>
                        <m:e>
                          <m:sSub>
                            <m:sSubPr>
                              <m:ctrlPr>
                                <a:rPr lang="en-US" altLang="ko-Kore-KR" sz="1800" b="0" i="1" dirty="0">
                                  <a:solidFill>
                                    <a:srgbClr val="FF0000"/>
                                  </a:solidFill>
                                  <a:latin typeface="Cambria Math" panose="02040503050406030204" pitchFamily="18" charset="0"/>
                                </a:rPr>
                              </m:ctrlPr>
                            </m:sSubPr>
                            <m:e>
                              <m:r>
                                <a:rPr lang="en-US" altLang="ko-Kore-KR" sz="1800" b="0" i="1" dirty="0">
                                  <a:solidFill>
                                    <a:srgbClr val="FF0000"/>
                                  </a:solidFill>
                                  <a:latin typeface="Cambria Math" panose="02040503050406030204" pitchFamily="18" charset="0"/>
                                </a:rPr>
                                <m:t>𝐷</m:t>
                              </m:r>
                            </m:e>
                            <m:sub>
                              <m:r>
                                <a:rPr lang="en-US" altLang="ko-Kore-KR" sz="1800" b="0" i="1" dirty="0">
                                  <a:solidFill>
                                    <a:srgbClr val="FF0000"/>
                                  </a:solidFill>
                                  <a:latin typeface="Cambria Math" panose="02040503050406030204" pitchFamily="18" charset="0"/>
                                </a:rPr>
                                <m:t>𝑥</m:t>
                              </m:r>
                            </m:sub>
                          </m:sSub>
                          <m:r>
                            <a:rPr lang="en-US" altLang="ko-Kore-KR" sz="1800" b="0" i="1" dirty="0">
                              <a:solidFill>
                                <a:srgbClr val="FF0000"/>
                              </a:solidFill>
                              <a:latin typeface="Cambria Math" panose="02040503050406030204" pitchFamily="18" charset="0"/>
                            </a:rPr>
                            <m:t>,</m:t>
                          </m:r>
                          <m:sSub>
                            <m:sSubPr>
                              <m:ctrlPr>
                                <a:rPr lang="en-US" altLang="ko-Kore-KR" sz="1800" b="0" i="1" dirty="0">
                                  <a:solidFill>
                                    <a:srgbClr val="FF0000"/>
                                  </a:solidFill>
                                  <a:latin typeface="Cambria Math" panose="02040503050406030204" pitchFamily="18" charset="0"/>
                                </a:rPr>
                              </m:ctrlPr>
                            </m:sSubPr>
                            <m:e>
                              <m:r>
                                <a:rPr lang="en-US" altLang="ko-Kore-KR" sz="1800" b="0" i="1" dirty="0">
                                  <a:solidFill>
                                    <a:srgbClr val="FF0000"/>
                                  </a:solidFill>
                                  <a:latin typeface="Cambria Math" panose="02040503050406030204" pitchFamily="18" charset="0"/>
                                </a:rPr>
                                <m:t>𝐷</m:t>
                              </m:r>
                            </m:e>
                            <m:sub>
                              <m:r>
                                <a:rPr lang="en-US" altLang="ko-Kore-KR" sz="1800" b="0" i="1" dirty="0">
                                  <a:solidFill>
                                    <a:srgbClr val="FF0000"/>
                                  </a:solidFill>
                                  <a:latin typeface="Cambria Math" panose="02040503050406030204" pitchFamily="18" charset="0"/>
                                </a:rPr>
                                <m:t>𝑦</m:t>
                              </m:r>
                            </m:sub>
                          </m:sSub>
                        </m:e>
                      </m:d>
                      <m:r>
                        <a:rPr lang="en-US" altLang="ko-Kore-KR" sz="1800" b="0" i="1" dirty="0">
                          <a:solidFill>
                            <a:srgbClr val="FF0000"/>
                          </a:solidFill>
                          <a:latin typeface="Cambria Math" panose="02040503050406030204" pitchFamily="18" charset="0"/>
                        </a:rPr>
                        <m:t>=</m:t>
                      </m:r>
                      <m:nary>
                        <m:naryPr>
                          <m:chr m:val="∑"/>
                          <m:supHide m:val="on"/>
                          <m:ctrlPr>
                            <a:rPr lang="en-US" altLang="ko-Kore-KR" sz="1800" b="0" i="1" dirty="0">
                              <a:solidFill>
                                <a:srgbClr val="FF0000"/>
                              </a:solidFill>
                              <a:latin typeface="Cambria Math" panose="02040503050406030204" pitchFamily="18" charset="0"/>
                            </a:rPr>
                          </m:ctrlPr>
                        </m:naryPr>
                        <m:sub>
                          <m:r>
                            <m:rPr>
                              <m:brk m:alnAt="7"/>
                            </m:rPr>
                            <a:rPr lang="en-US" altLang="ko-Kore-KR" sz="1800" b="0" i="1" dirty="0">
                              <a:solidFill>
                                <a:srgbClr val="FF0000"/>
                              </a:solidFill>
                              <a:latin typeface="Cambria Math" panose="02040503050406030204" pitchFamily="18" charset="0"/>
                            </a:rPr>
                            <m:t>(</m:t>
                          </m:r>
                          <m:r>
                            <a:rPr lang="en-US" altLang="ko-Kore-KR" sz="1800" b="0" i="1" dirty="0">
                              <a:solidFill>
                                <a:srgbClr val="FF0000"/>
                              </a:solidFill>
                              <a:latin typeface="Cambria Math" panose="02040503050406030204" pitchFamily="18" charset="0"/>
                            </a:rPr>
                            <m:t>𝑥</m:t>
                          </m:r>
                          <m:r>
                            <a:rPr lang="en-US" altLang="ko-Kore-KR" sz="1800" b="0" i="1" dirty="0">
                              <a:solidFill>
                                <a:srgbClr val="FF0000"/>
                              </a:solidFill>
                              <a:latin typeface="Cambria Math" panose="02040503050406030204" pitchFamily="18" charset="0"/>
                            </a:rPr>
                            <m:t>,</m:t>
                          </m:r>
                          <m:r>
                            <a:rPr lang="en-US" altLang="ko-Kore-KR" sz="1800" b="0" i="1" dirty="0">
                              <a:solidFill>
                                <a:srgbClr val="FF0000"/>
                              </a:solidFill>
                              <a:latin typeface="Cambria Math" panose="02040503050406030204" pitchFamily="18" charset="0"/>
                            </a:rPr>
                            <m:t>𝑦</m:t>
                          </m:r>
                          <m:r>
                            <a:rPr lang="en-US" altLang="ko-Kore-KR" sz="1800" b="0" i="1" dirty="0">
                              <a:solidFill>
                                <a:srgbClr val="FF0000"/>
                              </a:solidFill>
                              <a:latin typeface="Cambria Math" panose="02040503050406030204" pitchFamily="18" charset="0"/>
                            </a:rPr>
                            <m:t>)</m:t>
                          </m:r>
                        </m:sub>
                        <m:sup/>
                        <m:e>
                          <m:sSup>
                            <m:sSupPr>
                              <m:ctrlPr>
                                <a:rPr lang="en-US" altLang="ko-Kore-KR" sz="1800" b="0" i="1" dirty="0">
                                  <a:solidFill>
                                    <a:srgbClr val="FF0000"/>
                                  </a:solidFill>
                                  <a:latin typeface="Cambria Math" panose="02040503050406030204" pitchFamily="18" charset="0"/>
                                </a:rPr>
                              </m:ctrlPr>
                            </m:sSupPr>
                            <m:e>
                              <m:d>
                                <m:dPr>
                                  <m:ctrlPr>
                                    <a:rPr lang="en-US" altLang="ko-Kore-KR" sz="1800" b="0" i="1" dirty="0">
                                      <a:solidFill>
                                        <a:srgbClr val="FF0000"/>
                                      </a:solidFill>
                                      <a:latin typeface="Cambria Math" panose="02040503050406030204" pitchFamily="18" charset="0"/>
                                    </a:rPr>
                                  </m:ctrlPr>
                                </m:dPr>
                                <m:e>
                                  <m:r>
                                    <a:rPr lang="en-US" altLang="ko-Kore-KR" sz="1800" b="0" i="1" dirty="0">
                                      <a:solidFill>
                                        <a:srgbClr val="FF0000"/>
                                      </a:solidFill>
                                      <a:latin typeface="Cambria Math" panose="02040503050406030204" pitchFamily="18" charset="0"/>
                                    </a:rPr>
                                    <m:t>𝐼</m:t>
                                  </m:r>
                                  <m:d>
                                    <m:dPr>
                                      <m:ctrlPr>
                                        <a:rPr lang="en-US" altLang="ko-Kore-KR" sz="1800" b="0" i="1" dirty="0">
                                          <a:solidFill>
                                            <a:srgbClr val="FF0000"/>
                                          </a:solidFill>
                                          <a:latin typeface="Cambria Math" panose="02040503050406030204" pitchFamily="18" charset="0"/>
                                        </a:rPr>
                                      </m:ctrlPr>
                                    </m:dPr>
                                    <m:e>
                                      <m:r>
                                        <a:rPr lang="en-US" altLang="ko-Kore-KR" sz="1800" b="0" i="1" dirty="0">
                                          <a:solidFill>
                                            <a:srgbClr val="FF0000"/>
                                          </a:solidFill>
                                          <a:latin typeface="Cambria Math" panose="02040503050406030204" pitchFamily="18" charset="0"/>
                                        </a:rPr>
                                        <m:t>𝑥</m:t>
                                      </m:r>
                                      <m:r>
                                        <a:rPr lang="en-US" altLang="ko-Kore-KR" sz="1800" b="0" i="1" dirty="0">
                                          <a:solidFill>
                                            <a:srgbClr val="FF0000"/>
                                          </a:solidFill>
                                          <a:latin typeface="Cambria Math" panose="02040503050406030204" pitchFamily="18" charset="0"/>
                                        </a:rPr>
                                        <m:t>,</m:t>
                                      </m:r>
                                      <m:r>
                                        <a:rPr lang="en-US" altLang="ko-Kore-KR" sz="1800" b="0" i="1" dirty="0">
                                          <a:solidFill>
                                            <a:srgbClr val="FF0000"/>
                                          </a:solidFill>
                                          <a:latin typeface="Cambria Math" panose="02040503050406030204" pitchFamily="18" charset="0"/>
                                        </a:rPr>
                                        <m:t>𝑦</m:t>
                                      </m:r>
                                      <m:r>
                                        <a:rPr lang="en-US" altLang="ko-Kore-KR" sz="1800" b="0" i="1" dirty="0">
                                          <a:solidFill>
                                            <a:srgbClr val="FF0000"/>
                                          </a:solidFill>
                                          <a:latin typeface="Cambria Math" panose="02040503050406030204" pitchFamily="18" charset="0"/>
                                        </a:rPr>
                                        <m:t>,</m:t>
                                      </m:r>
                                      <m:r>
                                        <a:rPr lang="en-US" altLang="ko-Kore-KR" sz="1800" b="0" i="1" dirty="0">
                                          <a:solidFill>
                                            <a:srgbClr val="FF0000"/>
                                          </a:solidFill>
                                          <a:latin typeface="Cambria Math" panose="02040503050406030204" pitchFamily="18" charset="0"/>
                                        </a:rPr>
                                        <m:t>𝑡</m:t>
                                      </m:r>
                                    </m:e>
                                  </m:d>
                                  <m:r>
                                    <a:rPr lang="en-US" altLang="ko-Kore-KR" sz="1800" b="0" i="1" dirty="0">
                                      <a:solidFill>
                                        <a:srgbClr val="FF0000"/>
                                      </a:solidFill>
                                      <a:latin typeface="Cambria Math" panose="02040503050406030204" pitchFamily="18" charset="0"/>
                                    </a:rPr>
                                    <m:t>−</m:t>
                                  </m:r>
                                  <m:r>
                                    <a:rPr lang="en-US" altLang="ko-Kore-KR" sz="1800" b="0" i="1" dirty="0">
                                      <a:solidFill>
                                        <a:srgbClr val="FF0000"/>
                                      </a:solidFill>
                                      <a:latin typeface="Cambria Math" panose="02040503050406030204" pitchFamily="18" charset="0"/>
                                    </a:rPr>
                                    <m:t>𝐼</m:t>
                                  </m:r>
                                  <m:r>
                                    <a:rPr lang="en-US" altLang="ko-Kore-KR" sz="1800" b="0" i="1" dirty="0">
                                      <a:solidFill>
                                        <a:srgbClr val="FF0000"/>
                                      </a:solidFill>
                                      <a:latin typeface="Cambria Math" panose="02040503050406030204" pitchFamily="18" charset="0"/>
                                    </a:rPr>
                                    <m:t>(</m:t>
                                  </m:r>
                                  <m:r>
                                    <a:rPr lang="en-US" altLang="ko-Kore-KR" sz="1800" b="0" i="1" dirty="0">
                                      <a:solidFill>
                                        <a:srgbClr val="FF0000"/>
                                      </a:solidFill>
                                      <a:latin typeface="Cambria Math" panose="02040503050406030204" pitchFamily="18" charset="0"/>
                                    </a:rPr>
                                    <m:t>𝑥</m:t>
                                  </m:r>
                                  <m:r>
                                    <a:rPr lang="en-US" altLang="ko-Kore-KR" sz="1800" b="0" i="1" dirty="0">
                                      <a:solidFill>
                                        <a:srgbClr val="FF0000"/>
                                      </a:solidFill>
                                      <a:latin typeface="Cambria Math" panose="02040503050406030204" pitchFamily="18" charset="0"/>
                                    </a:rPr>
                                    <m:t>+</m:t>
                                  </m:r>
                                  <m:sSub>
                                    <m:sSubPr>
                                      <m:ctrlPr>
                                        <a:rPr lang="en-US" altLang="ko-Kore-KR" sz="1800" b="0" i="1" dirty="0">
                                          <a:solidFill>
                                            <a:srgbClr val="FF0000"/>
                                          </a:solidFill>
                                          <a:latin typeface="Cambria Math" panose="02040503050406030204" pitchFamily="18" charset="0"/>
                                        </a:rPr>
                                      </m:ctrlPr>
                                    </m:sSubPr>
                                    <m:e>
                                      <m:r>
                                        <a:rPr lang="en-US" altLang="ko-Kore-KR" sz="1800" b="0" i="1" dirty="0">
                                          <a:solidFill>
                                            <a:srgbClr val="FF0000"/>
                                          </a:solidFill>
                                          <a:latin typeface="Cambria Math" panose="02040503050406030204" pitchFamily="18" charset="0"/>
                                        </a:rPr>
                                        <m:t>𝐷</m:t>
                                      </m:r>
                                    </m:e>
                                    <m:sub>
                                      <m:r>
                                        <a:rPr lang="en-US" altLang="ko-Kore-KR" sz="1800" b="0" i="1" dirty="0">
                                          <a:solidFill>
                                            <a:srgbClr val="FF0000"/>
                                          </a:solidFill>
                                          <a:latin typeface="Cambria Math" panose="02040503050406030204" pitchFamily="18" charset="0"/>
                                        </a:rPr>
                                        <m:t>𝑥</m:t>
                                      </m:r>
                                    </m:sub>
                                  </m:sSub>
                                  <m:r>
                                    <a:rPr lang="en-US" altLang="ko-Kore-KR" sz="1800" b="0" i="1" dirty="0">
                                      <a:solidFill>
                                        <a:srgbClr val="FF0000"/>
                                      </a:solidFill>
                                      <a:latin typeface="Cambria Math" panose="02040503050406030204" pitchFamily="18" charset="0"/>
                                    </a:rPr>
                                    <m:t>,</m:t>
                                  </m:r>
                                  <m:r>
                                    <a:rPr lang="en-US" altLang="ko-Kore-KR" sz="1800" b="0" i="1" dirty="0">
                                      <a:solidFill>
                                        <a:srgbClr val="FF0000"/>
                                      </a:solidFill>
                                      <a:latin typeface="Cambria Math" panose="02040503050406030204" pitchFamily="18" charset="0"/>
                                    </a:rPr>
                                    <m:t>𝑦</m:t>
                                  </m:r>
                                  <m:r>
                                    <a:rPr lang="en-US" altLang="ko-Kore-KR" sz="1800" b="0" i="1" dirty="0">
                                      <a:solidFill>
                                        <a:srgbClr val="FF0000"/>
                                      </a:solidFill>
                                      <a:latin typeface="Cambria Math" panose="02040503050406030204" pitchFamily="18" charset="0"/>
                                    </a:rPr>
                                    <m:t>+</m:t>
                                  </m:r>
                                  <m:sSub>
                                    <m:sSubPr>
                                      <m:ctrlPr>
                                        <a:rPr lang="en-US" altLang="ko-Kore-KR" sz="1800" b="0" i="1" dirty="0">
                                          <a:solidFill>
                                            <a:srgbClr val="FF0000"/>
                                          </a:solidFill>
                                          <a:latin typeface="Cambria Math" panose="02040503050406030204" pitchFamily="18" charset="0"/>
                                        </a:rPr>
                                      </m:ctrlPr>
                                    </m:sSubPr>
                                    <m:e>
                                      <m:r>
                                        <a:rPr lang="en-US" altLang="ko-Kore-KR" sz="1800" b="0" i="1" dirty="0">
                                          <a:solidFill>
                                            <a:srgbClr val="FF0000"/>
                                          </a:solidFill>
                                          <a:latin typeface="Cambria Math" panose="02040503050406030204" pitchFamily="18" charset="0"/>
                                        </a:rPr>
                                        <m:t>𝐷</m:t>
                                      </m:r>
                                    </m:e>
                                    <m:sub>
                                      <m:r>
                                        <a:rPr lang="en-US" altLang="ko-Kore-KR" sz="1800" b="0" i="1" dirty="0">
                                          <a:solidFill>
                                            <a:srgbClr val="FF0000"/>
                                          </a:solidFill>
                                          <a:latin typeface="Cambria Math" panose="02040503050406030204" pitchFamily="18" charset="0"/>
                                        </a:rPr>
                                        <m:t>𝑦</m:t>
                                      </m:r>
                                    </m:sub>
                                  </m:sSub>
                                  <m:r>
                                    <a:rPr lang="en-US" altLang="ko-Kore-KR" sz="1800" b="0" i="1" dirty="0">
                                      <a:solidFill>
                                        <a:srgbClr val="FF0000"/>
                                      </a:solidFill>
                                      <a:latin typeface="Cambria Math" panose="02040503050406030204" pitchFamily="18" charset="0"/>
                                    </a:rPr>
                                    <m:t>,</m:t>
                                  </m:r>
                                  <m:r>
                                    <a:rPr lang="en-US" altLang="ko-Kore-KR" sz="1800" b="0" i="1" dirty="0">
                                      <a:solidFill>
                                        <a:srgbClr val="FF0000"/>
                                      </a:solidFill>
                                      <a:latin typeface="Cambria Math" panose="02040503050406030204" pitchFamily="18" charset="0"/>
                                    </a:rPr>
                                    <m:t>𝑡</m:t>
                                  </m:r>
                                  <m:r>
                                    <a:rPr lang="en-US" altLang="ko-Kore-KR" sz="1800" b="0" i="1" dirty="0">
                                      <a:solidFill>
                                        <a:srgbClr val="FF0000"/>
                                      </a:solidFill>
                                      <a:latin typeface="Cambria Math" panose="02040503050406030204" pitchFamily="18" charset="0"/>
                                    </a:rPr>
                                    <m:t>+</m:t>
                                  </m:r>
                                  <m:sSub>
                                    <m:sSubPr>
                                      <m:ctrlPr>
                                        <a:rPr lang="en-US" altLang="ko-Kore-KR" sz="1800" b="0" i="1" dirty="0">
                                          <a:solidFill>
                                            <a:srgbClr val="FF0000"/>
                                          </a:solidFill>
                                          <a:latin typeface="Cambria Math" panose="02040503050406030204" pitchFamily="18" charset="0"/>
                                        </a:rPr>
                                      </m:ctrlPr>
                                    </m:sSubPr>
                                    <m:e>
                                      <m:r>
                                        <a:rPr lang="en-US" altLang="ko-Kore-KR" sz="1800" b="0" i="1" dirty="0">
                                          <a:solidFill>
                                            <a:srgbClr val="FF0000"/>
                                          </a:solidFill>
                                          <a:latin typeface="Cambria Math" panose="02040503050406030204" pitchFamily="18" charset="0"/>
                                        </a:rPr>
                                        <m:t>𝐷</m:t>
                                      </m:r>
                                    </m:e>
                                    <m:sub>
                                      <m:r>
                                        <a:rPr lang="en-US" altLang="ko-Kore-KR" sz="1800" b="0" i="1" dirty="0">
                                          <a:solidFill>
                                            <a:srgbClr val="FF0000"/>
                                          </a:solidFill>
                                          <a:latin typeface="Cambria Math" panose="02040503050406030204" pitchFamily="18" charset="0"/>
                                        </a:rPr>
                                        <m:t>𝑡</m:t>
                                      </m:r>
                                    </m:sub>
                                  </m:sSub>
                                  <m:r>
                                    <a:rPr lang="en-US" altLang="ko-Kore-KR" sz="1800" b="0" i="1" dirty="0">
                                      <a:solidFill>
                                        <a:srgbClr val="FF0000"/>
                                      </a:solidFill>
                                      <a:latin typeface="Cambria Math" panose="02040503050406030204" pitchFamily="18" charset="0"/>
                                    </a:rPr>
                                    <m:t>)</m:t>
                                  </m:r>
                                </m:e>
                              </m:d>
                            </m:e>
                            <m:sup>
                              <m:r>
                                <a:rPr lang="en-US" altLang="ko-Kore-KR" sz="1800" b="0" i="1" dirty="0">
                                  <a:solidFill>
                                    <a:srgbClr val="FF0000"/>
                                  </a:solidFill>
                                  <a:latin typeface="Cambria Math" panose="02040503050406030204" pitchFamily="18" charset="0"/>
                                </a:rPr>
                                <m:t>2</m:t>
                              </m:r>
                            </m:sup>
                          </m:sSup>
                        </m:e>
                      </m:nary>
                    </m:oMath>
                  </m:oMathPara>
                </a14:m>
                <a:endParaRPr lang="en-US" altLang="ko-Kore-KR" sz="1800" b="0" dirty="0"/>
              </a:p>
              <a:p>
                <a:pPr>
                  <a:buFont typeface="Wingdings" panose="05000000000000000000" pitchFamily="2" charset="2"/>
                  <a:buChar char="Ø"/>
                </a:pPr>
                <a:r>
                  <a:rPr lang="en-US" altLang="ko-Kore-KR" sz="2000" b="0" dirty="0"/>
                  <a:t>We find the </a:t>
                </a:r>
                <a14:m>
                  <m:oMath xmlns:m="http://schemas.openxmlformats.org/officeDocument/2006/math">
                    <m:r>
                      <a:rPr lang="en-US" altLang="ko-Kore-KR" sz="2000" b="0" i="1" dirty="0">
                        <a:latin typeface="Cambria Math" panose="02040503050406030204" pitchFamily="18" charset="0"/>
                      </a:rPr>
                      <m:t>(</m:t>
                    </m:r>
                    <m:sSub>
                      <m:sSubPr>
                        <m:ctrlPr>
                          <a:rPr lang="en-US" altLang="ko-Kore-KR" sz="2000" b="0" i="1" dirty="0">
                            <a:latin typeface="Cambria Math" panose="02040503050406030204" pitchFamily="18" charset="0"/>
                          </a:rPr>
                        </m:ctrlPr>
                      </m:sSubPr>
                      <m:e>
                        <m:r>
                          <a:rPr lang="en-US" altLang="ko-Kore-KR" sz="2000" b="0" i="1" dirty="0">
                            <a:latin typeface="Cambria Math" panose="02040503050406030204" pitchFamily="18" charset="0"/>
                          </a:rPr>
                          <m:t>𝐷</m:t>
                        </m:r>
                      </m:e>
                      <m:sub>
                        <m:r>
                          <a:rPr lang="en-US" altLang="ko-Kore-KR" sz="2000" b="0" i="1" dirty="0">
                            <a:latin typeface="Cambria Math" panose="02040503050406030204" pitchFamily="18" charset="0"/>
                          </a:rPr>
                          <m:t>𝑥</m:t>
                        </m:r>
                      </m:sub>
                    </m:sSub>
                    <m:r>
                      <a:rPr lang="en-US" altLang="ko-Kore-KR" sz="2000" b="0" i="1" dirty="0">
                        <a:latin typeface="Cambria Math" panose="02040503050406030204" pitchFamily="18" charset="0"/>
                      </a:rPr>
                      <m:t>, </m:t>
                    </m:r>
                    <m:sSub>
                      <m:sSubPr>
                        <m:ctrlPr>
                          <a:rPr lang="en-US" altLang="ko-Kore-KR" sz="2000" b="0" i="1" dirty="0">
                            <a:latin typeface="Cambria Math" panose="02040503050406030204" pitchFamily="18" charset="0"/>
                          </a:rPr>
                        </m:ctrlPr>
                      </m:sSubPr>
                      <m:e>
                        <m:r>
                          <a:rPr lang="en-US" altLang="ko-Kore-KR" sz="2000" b="0" i="1" dirty="0">
                            <a:latin typeface="Cambria Math" panose="02040503050406030204" pitchFamily="18" charset="0"/>
                          </a:rPr>
                          <m:t>𝐷</m:t>
                        </m:r>
                      </m:e>
                      <m:sub>
                        <m:r>
                          <a:rPr lang="en-US" altLang="ko-Kore-KR" sz="2000" b="0" i="1" dirty="0">
                            <a:latin typeface="Cambria Math" panose="02040503050406030204" pitchFamily="18" charset="0"/>
                          </a:rPr>
                          <m:t>𝑦</m:t>
                        </m:r>
                      </m:sub>
                    </m:sSub>
                    <m:r>
                      <a:rPr lang="en-US" altLang="ko-Kore-KR" sz="2000" b="0" i="1" dirty="0">
                        <a:latin typeface="Cambria Math" panose="02040503050406030204" pitchFamily="18" charset="0"/>
                      </a:rPr>
                      <m:t>)</m:t>
                    </m:r>
                  </m:oMath>
                </a14:m>
                <a:r>
                  <a:rPr lang="en-US" altLang="ko-Kore-KR" sz="2000" b="0" dirty="0"/>
                  <a:t> that minimizes the SSD. The </a:t>
                </a:r>
                <a:r>
                  <a:rPr lang="en-US" altLang="ko-Kore-KR" sz="2000" b="0" dirty="0">
                    <a:solidFill>
                      <a:srgbClr val="0000FF"/>
                    </a:solidFill>
                  </a:rPr>
                  <a:t>optical flow </a:t>
                </a:r>
                <a:r>
                  <a:rPr lang="en-US" altLang="ko-Kore-KR" sz="2000" b="0" dirty="0"/>
                  <a:t>at </a:t>
                </a:r>
                <a14:m>
                  <m:oMath xmlns:m="http://schemas.openxmlformats.org/officeDocument/2006/math">
                    <m:r>
                      <a:rPr lang="en-US" altLang="ko-Kore-KR" sz="2000" b="0" i="1" dirty="0">
                        <a:latin typeface="Cambria Math" panose="02040503050406030204" pitchFamily="18" charset="0"/>
                      </a:rPr>
                      <m:t>(</m:t>
                    </m:r>
                    <m:sSub>
                      <m:sSubPr>
                        <m:ctrlPr>
                          <a:rPr lang="en-US" altLang="ko-Kore-KR" sz="2000" b="0" i="1" dirty="0">
                            <a:latin typeface="Cambria Math" panose="02040503050406030204" pitchFamily="18" charset="0"/>
                          </a:rPr>
                        </m:ctrlPr>
                      </m:sSubPr>
                      <m:e>
                        <m:r>
                          <a:rPr lang="en-US" altLang="ko-Kore-KR" sz="2000" b="0" i="1" dirty="0">
                            <a:latin typeface="Cambria Math" panose="02040503050406030204" pitchFamily="18" charset="0"/>
                          </a:rPr>
                          <m:t>𝑥</m:t>
                        </m:r>
                      </m:e>
                      <m:sub>
                        <m:r>
                          <a:rPr lang="en-US" altLang="ko-Kore-KR" sz="2000" b="0" i="1" dirty="0">
                            <a:latin typeface="Cambria Math" panose="02040503050406030204" pitchFamily="18" charset="0"/>
                          </a:rPr>
                          <m:t>0</m:t>
                        </m:r>
                      </m:sub>
                    </m:sSub>
                    <m:r>
                      <a:rPr lang="en-US" altLang="ko-Kore-KR" sz="2000" b="0" i="1" dirty="0">
                        <a:latin typeface="Cambria Math" panose="02040503050406030204" pitchFamily="18" charset="0"/>
                      </a:rPr>
                      <m:t>, </m:t>
                    </m:r>
                    <m:sSub>
                      <m:sSubPr>
                        <m:ctrlPr>
                          <a:rPr lang="en-US" altLang="ko-Kore-KR" sz="2000" b="0" i="1" dirty="0">
                            <a:latin typeface="Cambria Math" panose="02040503050406030204" pitchFamily="18" charset="0"/>
                          </a:rPr>
                        </m:ctrlPr>
                      </m:sSubPr>
                      <m:e>
                        <m:r>
                          <a:rPr lang="en-US" altLang="ko-Kore-KR" sz="2000" b="0" i="1" dirty="0">
                            <a:latin typeface="Cambria Math" panose="02040503050406030204" pitchFamily="18" charset="0"/>
                          </a:rPr>
                          <m:t>𝑦</m:t>
                        </m:r>
                      </m:e>
                      <m:sub>
                        <m:r>
                          <a:rPr lang="en-US" altLang="ko-Kore-KR" sz="2000" b="0" i="1" dirty="0">
                            <a:latin typeface="Cambria Math" panose="02040503050406030204" pitchFamily="18" charset="0"/>
                          </a:rPr>
                          <m:t>0</m:t>
                        </m:r>
                      </m:sub>
                    </m:sSub>
                    <m:r>
                      <a:rPr lang="en-US" altLang="ko-Kore-KR" sz="2000" b="0" i="1" dirty="0">
                        <a:latin typeface="Cambria Math" panose="02040503050406030204" pitchFamily="18" charset="0"/>
                      </a:rPr>
                      <m:t>)</m:t>
                    </m:r>
                  </m:oMath>
                </a14:m>
                <a:r>
                  <a:rPr lang="en-US" altLang="ko-Kore-KR" sz="2000" b="0" dirty="0"/>
                  <a:t> is then </a:t>
                </a:r>
                <a14:m>
                  <m:oMath xmlns:m="http://schemas.openxmlformats.org/officeDocument/2006/math">
                    <m:r>
                      <a:rPr lang="en-US" altLang="ko-Kore-KR" sz="2000" b="0" i="1" dirty="0">
                        <a:solidFill>
                          <a:srgbClr val="FF0000"/>
                        </a:solidFill>
                        <a:latin typeface="Cambria Math" panose="02040503050406030204" pitchFamily="18" charset="0"/>
                      </a:rPr>
                      <m:t>(</m:t>
                    </m:r>
                    <m:sSub>
                      <m:sSubPr>
                        <m:ctrlPr>
                          <a:rPr lang="en-US" altLang="ko-Kore-KR" sz="2000" b="0" i="1" dirty="0">
                            <a:solidFill>
                              <a:srgbClr val="FF0000"/>
                            </a:solidFill>
                            <a:latin typeface="Cambria Math" panose="02040503050406030204" pitchFamily="18" charset="0"/>
                          </a:rPr>
                        </m:ctrlPr>
                      </m:sSubPr>
                      <m:e>
                        <m:r>
                          <a:rPr lang="en-US" altLang="ko-Kore-KR" sz="2000" b="0" i="1" dirty="0">
                            <a:solidFill>
                              <a:srgbClr val="FF0000"/>
                            </a:solidFill>
                            <a:latin typeface="Cambria Math" panose="02040503050406030204" pitchFamily="18" charset="0"/>
                          </a:rPr>
                          <m:t>𝑣</m:t>
                        </m:r>
                      </m:e>
                      <m:sub>
                        <m:r>
                          <a:rPr lang="en-US" altLang="ko-Kore-KR" sz="2000" b="0" i="1" dirty="0">
                            <a:solidFill>
                              <a:srgbClr val="FF0000"/>
                            </a:solidFill>
                            <a:latin typeface="Cambria Math" panose="02040503050406030204" pitchFamily="18" charset="0"/>
                          </a:rPr>
                          <m:t>𝑥</m:t>
                        </m:r>
                      </m:sub>
                    </m:sSub>
                    <m:r>
                      <a:rPr lang="en-US" altLang="ko-Kore-KR" sz="2000" b="0" i="1" dirty="0">
                        <a:solidFill>
                          <a:srgbClr val="FF0000"/>
                        </a:solidFill>
                        <a:latin typeface="Cambria Math" panose="02040503050406030204" pitchFamily="18" charset="0"/>
                      </a:rPr>
                      <m:t>, </m:t>
                    </m:r>
                    <m:sSub>
                      <m:sSubPr>
                        <m:ctrlPr>
                          <a:rPr lang="en-US" altLang="ko-Kore-KR" sz="2000" b="0" i="1" dirty="0">
                            <a:solidFill>
                              <a:srgbClr val="FF0000"/>
                            </a:solidFill>
                            <a:latin typeface="Cambria Math" panose="02040503050406030204" pitchFamily="18" charset="0"/>
                          </a:rPr>
                        </m:ctrlPr>
                      </m:sSubPr>
                      <m:e>
                        <m:r>
                          <a:rPr lang="en-US" altLang="ko-Kore-KR" sz="2000" b="0" i="1" dirty="0">
                            <a:solidFill>
                              <a:srgbClr val="FF0000"/>
                            </a:solidFill>
                            <a:latin typeface="Cambria Math" panose="02040503050406030204" pitchFamily="18" charset="0"/>
                          </a:rPr>
                          <m:t>𝑣</m:t>
                        </m:r>
                      </m:e>
                      <m:sub>
                        <m:r>
                          <a:rPr lang="en-US" altLang="ko-Kore-KR" sz="2000" b="0" i="1" dirty="0">
                            <a:solidFill>
                              <a:srgbClr val="FF0000"/>
                            </a:solidFill>
                            <a:latin typeface="Cambria Math" panose="02040503050406030204" pitchFamily="18" charset="0"/>
                          </a:rPr>
                          <m:t>𝑦</m:t>
                        </m:r>
                      </m:sub>
                    </m:sSub>
                    <m:r>
                      <a:rPr lang="en-US" altLang="ko-Kore-KR" sz="2000" b="0" i="1" dirty="0">
                        <a:solidFill>
                          <a:srgbClr val="FF0000"/>
                        </a:solidFill>
                        <a:latin typeface="Cambria Math" panose="02040503050406030204" pitchFamily="18" charset="0"/>
                      </a:rPr>
                      <m:t>) = (</m:t>
                    </m:r>
                    <m:sSub>
                      <m:sSubPr>
                        <m:ctrlPr>
                          <a:rPr lang="en-US" altLang="ko-Kore-KR" sz="2000" b="0" i="1" dirty="0">
                            <a:solidFill>
                              <a:srgbClr val="FF0000"/>
                            </a:solidFill>
                            <a:latin typeface="Cambria Math" panose="02040503050406030204" pitchFamily="18" charset="0"/>
                          </a:rPr>
                        </m:ctrlPr>
                      </m:sSubPr>
                      <m:e>
                        <m:r>
                          <a:rPr lang="en-US" altLang="ko-Kore-KR" sz="2000" b="0" i="1" dirty="0">
                            <a:solidFill>
                              <a:srgbClr val="FF0000"/>
                            </a:solidFill>
                            <a:latin typeface="Cambria Math" panose="02040503050406030204" pitchFamily="18" charset="0"/>
                          </a:rPr>
                          <m:t>𝐷</m:t>
                        </m:r>
                      </m:e>
                      <m:sub>
                        <m:r>
                          <a:rPr lang="en-US" altLang="ko-Kore-KR" sz="2000" b="0" i="1" dirty="0">
                            <a:solidFill>
                              <a:srgbClr val="FF0000"/>
                            </a:solidFill>
                            <a:latin typeface="Cambria Math" panose="02040503050406030204" pitchFamily="18" charset="0"/>
                          </a:rPr>
                          <m:t>𝑥</m:t>
                        </m:r>
                      </m:sub>
                    </m:sSub>
                    <m:r>
                      <a:rPr lang="en-US" altLang="ko-Kore-KR" sz="2000" b="0" i="1" dirty="0">
                        <a:solidFill>
                          <a:srgbClr val="FF0000"/>
                        </a:solidFill>
                        <a:latin typeface="Cambria Math" panose="02040503050406030204" pitchFamily="18" charset="0"/>
                      </a:rPr>
                      <m:t>/</m:t>
                    </m:r>
                    <m:sSub>
                      <m:sSubPr>
                        <m:ctrlPr>
                          <a:rPr lang="en-US" altLang="ko-Kore-KR" sz="2000" b="0" i="1" dirty="0">
                            <a:solidFill>
                              <a:srgbClr val="FF0000"/>
                            </a:solidFill>
                            <a:latin typeface="Cambria Math" panose="02040503050406030204" pitchFamily="18" charset="0"/>
                          </a:rPr>
                        </m:ctrlPr>
                      </m:sSubPr>
                      <m:e>
                        <m:r>
                          <a:rPr lang="en-US" altLang="ko-Kore-KR" sz="2000" b="0" i="1" dirty="0">
                            <a:solidFill>
                              <a:srgbClr val="FF0000"/>
                            </a:solidFill>
                            <a:latin typeface="Cambria Math" panose="02040503050406030204" pitchFamily="18" charset="0"/>
                          </a:rPr>
                          <m:t>𝐷</m:t>
                        </m:r>
                      </m:e>
                      <m:sub>
                        <m:r>
                          <a:rPr lang="en-US" altLang="ko-Kore-KR" sz="2000" b="0" i="1" dirty="0">
                            <a:solidFill>
                              <a:srgbClr val="FF0000"/>
                            </a:solidFill>
                            <a:latin typeface="Cambria Math" panose="02040503050406030204" pitchFamily="18" charset="0"/>
                          </a:rPr>
                          <m:t>𝑡</m:t>
                        </m:r>
                      </m:sub>
                    </m:sSub>
                    <m:r>
                      <a:rPr lang="en-US" altLang="ko-Kore-KR" sz="2000" b="0" i="1" dirty="0">
                        <a:solidFill>
                          <a:srgbClr val="FF0000"/>
                        </a:solidFill>
                        <a:latin typeface="Cambria Math" panose="02040503050406030204" pitchFamily="18" charset="0"/>
                      </a:rPr>
                      <m:t>, </m:t>
                    </m:r>
                    <m:sSub>
                      <m:sSubPr>
                        <m:ctrlPr>
                          <a:rPr lang="en-US" altLang="ko-Kore-KR" sz="2000" b="0" i="1" dirty="0">
                            <a:solidFill>
                              <a:srgbClr val="FF0000"/>
                            </a:solidFill>
                            <a:latin typeface="Cambria Math" panose="02040503050406030204" pitchFamily="18" charset="0"/>
                          </a:rPr>
                        </m:ctrlPr>
                      </m:sSubPr>
                      <m:e>
                        <m:r>
                          <a:rPr lang="en-US" altLang="ko-Kore-KR" sz="2000" b="0" i="1" dirty="0">
                            <a:solidFill>
                              <a:srgbClr val="FF0000"/>
                            </a:solidFill>
                            <a:latin typeface="Cambria Math" panose="02040503050406030204" pitchFamily="18" charset="0"/>
                          </a:rPr>
                          <m:t>𝐷</m:t>
                        </m:r>
                      </m:e>
                      <m:sub>
                        <m:r>
                          <a:rPr lang="en-US" altLang="ko-Kore-KR" sz="2000" b="0" i="1" dirty="0">
                            <a:solidFill>
                              <a:srgbClr val="FF0000"/>
                            </a:solidFill>
                            <a:latin typeface="Cambria Math" panose="02040503050406030204" pitchFamily="18" charset="0"/>
                          </a:rPr>
                          <m:t>𝑦</m:t>
                        </m:r>
                      </m:sub>
                    </m:sSub>
                    <m:r>
                      <a:rPr lang="en-US" altLang="ko-Kore-KR" sz="2000" b="0" i="1" dirty="0">
                        <a:solidFill>
                          <a:srgbClr val="FF0000"/>
                        </a:solidFill>
                        <a:latin typeface="Cambria Math" panose="02040503050406030204" pitchFamily="18" charset="0"/>
                      </a:rPr>
                      <m:t>/</m:t>
                    </m:r>
                    <m:sSub>
                      <m:sSubPr>
                        <m:ctrlPr>
                          <a:rPr lang="en-US" altLang="ko-Kore-KR" sz="2000" b="0" i="1" dirty="0">
                            <a:solidFill>
                              <a:srgbClr val="FF0000"/>
                            </a:solidFill>
                            <a:latin typeface="Cambria Math" panose="02040503050406030204" pitchFamily="18" charset="0"/>
                          </a:rPr>
                        </m:ctrlPr>
                      </m:sSubPr>
                      <m:e>
                        <m:r>
                          <a:rPr lang="en-US" altLang="ko-Kore-KR" sz="2000" b="0" i="1" dirty="0">
                            <a:solidFill>
                              <a:srgbClr val="FF0000"/>
                            </a:solidFill>
                            <a:latin typeface="Cambria Math" panose="02040503050406030204" pitchFamily="18" charset="0"/>
                          </a:rPr>
                          <m:t>𝐷</m:t>
                        </m:r>
                      </m:e>
                      <m:sub>
                        <m:r>
                          <a:rPr lang="en-US" altLang="ko-Kore-KR" sz="2000" b="0" i="1" dirty="0">
                            <a:solidFill>
                              <a:srgbClr val="FF0000"/>
                            </a:solidFill>
                            <a:latin typeface="Cambria Math" panose="02040503050406030204" pitchFamily="18" charset="0"/>
                          </a:rPr>
                          <m:t>𝑡</m:t>
                        </m:r>
                      </m:sub>
                    </m:sSub>
                    <m:r>
                      <a:rPr lang="en-US" altLang="ko-Kore-KR" sz="2000" b="0" i="1" dirty="0">
                        <a:solidFill>
                          <a:srgbClr val="FF0000"/>
                        </a:solidFill>
                        <a:latin typeface="Cambria Math" panose="02040503050406030204" pitchFamily="18" charset="0"/>
                      </a:rPr>
                      <m:t>)</m:t>
                    </m:r>
                  </m:oMath>
                </a14:m>
                <a:r>
                  <a:rPr lang="en-US" altLang="ko-Kore-KR" sz="2000" b="0" dirty="0"/>
                  <a:t>. </a:t>
                </a:r>
              </a:p>
              <a:p>
                <a:pPr lvl="1"/>
                <a:endParaRPr lang="en-US" altLang="ko-Kore-KR" dirty="0"/>
              </a:p>
              <a:p>
                <a:pPr marL="457200" lvl="1" indent="0">
                  <a:buNone/>
                </a:pPr>
                <a:endParaRPr lang="el-GR" altLang="ko-Kore-KR" sz="1600" dirty="0"/>
              </a:p>
            </p:txBody>
          </p:sp>
        </mc:Choice>
        <mc:Fallback xmlns="">
          <p:sp>
            <p:nvSpPr>
              <p:cNvPr id="6" name="Content Placeholder 2">
                <a:extLst>
                  <a:ext uri="{FF2B5EF4-FFF2-40B4-BE49-F238E27FC236}">
                    <a16:creationId xmlns:a16="http://schemas.microsoft.com/office/drawing/2014/main" id="{93645E81-92F8-FC01-592D-5FF032269421}"/>
                  </a:ext>
                </a:extLst>
              </p:cNvPr>
              <p:cNvSpPr>
                <a:spLocks noGrp="1" noRot="1" noChangeAspect="1" noMove="1" noResize="1" noEditPoints="1" noAdjustHandles="1" noChangeArrowheads="1" noChangeShapeType="1" noTextEdit="1"/>
              </p:cNvSpPr>
              <p:nvPr>
                <p:ph sz="quarter" idx="10"/>
              </p:nvPr>
            </p:nvSpPr>
            <p:spPr>
              <a:xfrm>
                <a:off x="335760" y="771550"/>
                <a:ext cx="8412704" cy="4176464"/>
              </a:xfrm>
              <a:blipFill>
                <a:blip r:embed="rId2"/>
                <a:stretch>
                  <a:fillRect l="-905" r="-1056" b="-4242"/>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418363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19.3 Simple Image Features (8/8)</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412704" cy="4176464"/>
          </a:xfrm>
        </p:spPr>
        <p:txBody>
          <a:bodyPr/>
          <a:lstStyle/>
          <a:p>
            <a:pPr marL="0" indent="0">
              <a:buNone/>
            </a:pPr>
            <a:r>
              <a:rPr lang="en-US" altLang="ko-KR" sz="2200" dirty="0"/>
              <a:t>Segmentation of images</a:t>
            </a:r>
          </a:p>
          <a:p>
            <a:pPr lvl="1">
              <a:buFont typeface="Wingdings" panose="05000000000000000000" pitchFamily="2" charset="2"/>
              <a:buChar char="Ø"/>
            </a:pPr>
            <a:r>
              <a:rPr lang="en-US" altLang="ko-Kore-KR" dirty="0"/>
              <a:t>Breaking an image into </a:t>
            </a:r>
            <a:r>
              <a:rPr lang="en-US" altLang="ko-Kore-KR" b="1" dirty="0"/>
              <a:t>regions</a:t>
            </a:r>
            <a:r>
              <a:rPr lang="en-US" altLang="ko-Kore-KR" dirty="0"/>
              <a:t> of similar pixels. </a:t>
            </a:r>
          </a:p>
          <a:p>
            <a:pPr lvl="1"/>
            <a:endParaRPr lang="en-US" altLang="ko-Kore-KR" dirty="0"/>
          </a:p>
          <a:p>
            <a:pPr marL="457200" lvl="1" indent="0">
              <a:buNone/>
            </a:pPr>
            <a:endParaRPr lang="el-GR" altLang="ko-Kore-KR" sz="1600" dirty="0"/>
          </a:p>
        </p:txBody>
      </p:sp>
      <p:pic>
        <p:nvPicPr>
          <p:cNvPr id="5" name="그림 4">
            <a:extLst>
              <a:ext uri="{FF2B5EF4-FFF2-40B4-BE49-F238E27FC236}">
                <a16:creationId xmlns:a16="http://schemas.microsoft.com/office/drawing/2014/main" id="{1F40A016-139F-8DFA-F57C-B723DE8BBDBC}"/>
              </a:ext>
            </a:extLst>
          </p:cNvPr>
          <p:cNvPicPr>
            <a:picLocks noChangeAspect="1"/>
          </p:cNvPicPr>
          <p:nvPr/>
        </p:nvPicPr>
        <p:blipFill>
          <a:blip r:embed="rId2"/>
          <a:stretch>
            <a:fillRect/>
          </a:stretch>
        </p:blipFill>
        <p:spPr>
          <a:xfrm>
            <a:off x="1890370" y="1779662"/>
            <a:ext cx="5489942" cy="3101662"/>
          </a:xfrm>
          <a:prstGeom prst="rect">
            <a:avLst/>
          </a:prstGeom>
        </p:spPr>
      </p:pic>
      <p:sp>
        <p:nvSpPr>
          <p:cNvPr id="7" name="TextBox 6">
            <a:extLst>
              <a:ext uri="{FF2B5EF4-FFF2-40B4-BE49-F238E27FC236}">
                <a16:creationId xmlns:a16="http://schemas.microsoft.com/office/drawing/2014/main" id="{BB77CBA9-0E91-6989-ADB6-63AF7721312B}"/>
              </a:ext>
            </a:extLst>
          </p:cNvPr>
          <p:cNvSpPr txBox="1"/>
          <p:nvPr/>
        </p:nvSpPr>
        <p:spPr>
          <a:xfrm>
            <a:off x="738242" y="4635103"/>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#12</a:t>
            </a:r>
          </a:p>
        </p:txBody>
      </p:sp>
    </p:spTree>
    <p:extLst>
      <p:ext uri="{BB962C8B-B14F-4D97-AF65-F5344CB8AC3E}">
        <p14:creationId xmlns:p14="http://schemas.microsoft.com/office/powerpoint/2010/main" val="555432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19.4 Classifying Images</a:t>
            </a:r>
          </a:p>
        </p:txBody>
      </p:sp>
    </p:spTree>
    <p:extLst>
      <p:ext uri="{BB962C8B-B14F-4D97-AF65-F5344CB8AC3E}">
        <p14:creationId xmlns:p14="http://schemas.microsoft.com/office/powerpoint/2010/main" val="1320750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19.4 Classifying Images (1/4)</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5316360" cy="4176464"/>
          </a:xfrm>
        </p:spPr>
        <p:txBody>
          <a:bodyPr/>
          <a:lstStyle/>
          <a:p>
            <a:pPr marL="0" indent="0">
              <a:buNone/>
            </a:pPr>
            <a:r>
              <a:rPr lang="en-US" altLang="ko-Kore-KR" sz="2200" dirty="0"/>
              <a:t>Complex appearance and pattern elements</a:t>
            </a:r>
          </a:p>
          <a:p>
            <a:pPr>
              <a:buFont typeface="Wingdings" panose="05000000000000000000" pitchFamily="2" charset="2"/>
              <a:buChar char="Ø"/>
            </a:pPr>
            <a:r>
              <a:rPr lang="en-US" altLang="ko-KR" sz="2000" b="0" dirty="0">
                <a:solidFill>
                  <a:srgbClr val="0000FF"/>
                </a:solidFill>
              </a:rPr>
              <a:t>Foreshortening</a:t>
            </a:r>
            <a:r>
              <a:rPr lang="en-US" altLang="ko-KR" sz="2000" b="0" dirty="0"/>
              <a:t>, which causes a pattern viewed at a slant to be significantly distorted.</a:t>
            </a:r>
          </a:p>
          <a:p>
            <a:pPr>
              <a:buFont typeface="Wingdings" panose="05000000000000000000" pitchFamily="2" charset="2"/>
              <a:buChar char="Ø"/>
            </a:pPr>
            <a:r>
              <a:rPr lang="en-US" altLang="ko-KR" sz="2000" b="0" dirty="0">
                <a:solidFill>
                  <a:srgbClr val="0000FF"/>
                </a:solidFill>
              </a:rPr>
              <a:t>Aspect</a:t>
            </a:r>
            <a:r>
              <a:rPr lang="en-US" altLang="ko-KR" sz="2000" b="0" dirty="0"/>
              <a:t>, which causes objects to look different when seen from different directions. </a:t>
            </a:r>
          </a:p>
          <a:p>
            <a:pPr>
              <a:buFont typeface="Wingdings" panose="05000000000000000000" pitchFamily="2" charset="2"/>
              <a:buChar char="Ø"/>
            </a:pPr>
            <a:r>
              <a:rPr lang="en-US" altLang="ko-KR" sz="2000" b="0" dirty="0">
                <a:solidFill>
                  <a:srgbClr val="0000FF"/>
                </a:solidFill>
              </a:rPr>
              <a:t>Occlusion</a:t>
            </a:r>
            <a:r>
              <a:rPr lang="en-US" altLang="ko-KR" sz="2000" b="0" dirty="0"/>
              <a:t>, where some parts are hidden from some viewing directions. </a:t>
            </a:r>
          </a:p>
          <a:p>
            <a:pPr>
              <a:buFont typeface="Wingdings" panose="05000000000000000000" pitchFamily="2" charset="2"/>
              <a:buChar char="Ø"/>
            </a:pPr>
            <a:r>
              <a:rPr lang="en-US" altLang="ko-KR" sz="2000" b="0" dirty="0">
                <a:solidFill>
                  <a:srgbClr val="0000FF"/>
                </a:solidFill>
              </a:rPr>
              <a:t>Deformation</a:t>
            </a:r>
            <a:r>
              <a:rPr lang="en-US" altLang="ko-KR" sz="2000" b="0" dirty="0"/>
              <a:t>, where internal degrees of freedom of the object change its appearance. </a:t>
            </a:r>
          </a:p>
        </p:txBody>
      </p:sp>
      <p:pic>
        <p:nvPicPr>
          <p:cNvPr id="4" name="그림 3">
            <a:extLst>
              <a:ext uri="{FF2B5EF4-FFF2-40B4-BE49-F238E27FC236}">
                <a16:creationId xmlns:a16="http://schemas.microsoft.com/office/drawing/2014/main" id="{FCAA21E2-7659-EC8D-BFD3-22D03BC08A8E}"/>
              </a:ext>
            </a:extLst>
          </p:cNvPr>
          <p:cNvPicPr>
            <a:picLocks noChangeAspect="1"/>
          </p:cNvPicPr>
          <p:nvPr/>
        </p:nvPicPr>
        <p:blipFill>
          <a:blip r:embed="rId2"/>
          <a:stretch>
            <a:fillRect/>
          </a:stretch>
        </p:blipFill>
        <p:spPr>
          <a:xfrm>
            <a:off x="5724128" y="1995686"/>
            <a:ext cx="3300532" cy="2166962"/>
          </a:xfrm>
          <a:prstGeom prst="rect">
            <a:avLst/>
          </a:prstGeom>
        </p:spPr>
      </p:pic>
      <p:sp>
        <p:nvSpPr>
          <p:cNvPr id="5" name="TextBox 4">
            <a:extLst>
              <a:ext uri="{FF2B5EF4-FFF2-40B4-BE49-F238E27FC236}">
                <a16:creationId xmlns:a16="http://schemas.microsoft.com/office/drawing/2014/main" id="{1768B066-9D15-50AC-97C5-DCC13829D0B1}"/>
              </a:ext>
            </a:extLst>
          </p:cNvPr>
          <p:cNvSpPr txBox="1"/>
          <p:nvPr/>
        </p:nvSpPr>
        <p:spPr>
          <a:xfrm>
            <a:off x="7884368" y="4252867"/>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#13.1</a:t>
            </a:r>
          </a:p>
        </p:txBody>
      </p:sp>
    </p:spTree>
    <p:extLst>
      <p:ext uri="{BB962C8B-B14F-4D97-AF65-F5344CB8AC3E}">
        <p14:creationId xmlns:p14="http://schemas.microsoft.com/office/powerpoint/2010/main" val="488533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19.4 Classifying Images (2/4)</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548826" cy="4176464"/>
          </a:xfrm>
        </p:spPr>
        <p:txBody>
          <a:bodyPr/>
          <a:lstStyle/>
          <a:p>
            <a:pPr marL="0" indent="0">
              <a:buNone/>
            </a:pPr>
            <a:r>
              <a:rPr lang="en-US" altLang="ko-Kore-KR" sz="2200" dirty="0"/>
              <a:t>Image classification with convolutional neural networks</a:t>
            </a:r>
            <a:r>
              <a:rPr lang="ko-KR" altLang="en-US" sz="2200" dirty="0"/>
              <a:t> </a:t>
            </a:r>
            <a:r>
              <a:rPr lang="en-US" altLang="ko-KR" sz="2200" dirty="0"/>
              <a:t>(CNNs)</a:t>
            </a:r>
            <a:endParaRPr lang="en-US" altLang="ko-Kore-KR" sz="2200" dirty="0"/>
          </a:p>
          <a:p>
            <a:pPr>
              <a:buFont typeface="Wingdings" panose="05000000000000000000" pitchFamily="2" charset="2"/>
              <a:buChar char="Ø"/>
            </a:pPr>
            <a:r>
              <a:rPr lang="en-US" altLang="ko-KR" sz="2000" dirty="0"/>
              <a:t>Why do CNN classify well?</a:t>
            </a:r>
          </a:p>
          <a:p>
            <a:pPr lvl="1">
              <a:buFont typeface="Wingdings" pitchFamily="2" charset="2"/>
              <a:buChar char="§"/>
            </a:pPr>
            <a:r>
              <a:rPr lang="en-US" altLang="ko-KR" sz="1600" dirty="0"/>
              <a:t>Features used by CNN classifiers are learned from data not hand-crafted by a researcher</a:t>
            </a:r>
          </a:p>
          <a:p>
            <a:pPr lvl="1">
              <a:buFont typeface="Wingdings" pitchFamily="2" charset="2"/>
              <a:buChar char="§"/>
            </a:pPr>
            <a:r>
              <a:rPr lang="en-US" altLang="ko-KR" sz="1600" dirty="0"/>
              <a:t>Availability of large, challenging data sets e.g. ImageNet</a:t>
            </a:r>
          </a:p>
          <a:p>
            <a:pPr lvl="1">
              <a:buFont typeface="Wingdings" pitchFamily="2" charset="2"/>
              <a:buChar char="§"/>
            </a:pPr>
            <a:r>
              <a:rPr lang="en-US" altLang="ko-KR" sz="1600" dirty="0"/>
              <a:t>Detect spatial relations between local patterns</a:t>
            </a:r>
          </a:p>
          <a:p>
            <a:pPr lvl="1">
              <a:buFont typeface="Wingdings" pitchFamily="2" charset="2"/>
              <a:buChar char="§"/>
            </a:pPr>
            <a:r>
              <a:rPr lang="en-US" altLang="ko-KR" sz="1600" dirty="0"/>
              <a:t>Deeper layers of convolutional neural networks represent “patterns of patterns”</a:t>
            </a:r>
          </a:p>
          <a:p>
            <a:pPr>
              <a:buFont typeface="Wingdings" panose="05000000000000000000" pitchFamily="2" charset="2"/>
              <a:buChar char="Ø"/>
            </a:pPr>
            <a:r>
              <a:rPr lang="en-US" altLang="ko-KR" sz="2000" dirty="0"/>
              <a:t>Dataset augmentation</a:t>
            </a:r>
          </a:p>
          <a:p>
            <a:pPr lvl="1">
              <a:buFont typeface="Wingdings" pitchFamily="2" charset="2"/>
              <a:buChar char="§"/>
            </a:pPr>
            <a:r>
              <a:rPr lang="en-US" altLang="ko-KR" sz="1600" dirty="0"/>
              <a:t>Training samples are copied and modified slightly</a:t>
            </a:r>
          </a:p>
          <a:p>
            <a:pPr lvl="1">
              <a:buFont typeface="Wingdings" pitchFamily="2" charset="2"/>
              <a:buChar char="§"/>
            </a:pPr>
            <a:r>
              <a:rPr lang="en-US" altLang="ko-KR" sz="1600" dirty="0"/>
              <a:t>E.g. Shifting, Rotation, Random cropping, Padding, Resizing</a:t>
            </a:r>
          </a:p>
        </p:txBody>
      </p:sp>
      <p:pic>
        <p:nvPicPr>
          <p:cNvPr id="4" name="Picture 2" descr="Pytorch] 데이터를 뻥튀기하자! Data Augmentation">
            <a:extLst>
              <a:ext uri="{FF2B5EF4-FFF2-40B4-BE49-F238E27FC236}">
                <a16:creationId xmlns:a16="http://schemas.microsoft.com/office/drawing/2014/main" id="{865EAE19-088B-59A6-6EB1-F50B3BDFF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1102" y="3219822"/>
            <a:ext cx="2473484" cy="12532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7C65F8-AE09-7D30-948A-71A905326F24}"/>
              </a:ext>
            </a:extLst>
          </p:cNvPr>
          <p:cNvSpPr txBox="1"/>
          <p:nvPr/>
        </p:nvSpPr>
        <p:spPr>
          <a:xfrm>
            <a:off x="7923270" y="4473054"/>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#13.2</a:t>
            </a:r>
          </a:p>
        </p:txBody>
      </p:sp>
    </p:spTree>
    <p:extLst>
      <p:ext uri="{BB962C8B-B14F-4D97-AF65-F5344CB8AC3E}">
        <p14:creationId xmlns:p14="http://schemas.microsoft.com/office/powerpoint/2010/main" val="2658360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19.4 Classifying Images (3/4)</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548826" cy="4176464"/>
          </a:xfrm>
        </p:spPr>
        <p:txBody>
          <a:bodyPr/>
          <a:lstStyle/>
          <a:p>
            <a:pPr marL="358775" indent="-358775">
              <a:lnSpc>
                <a:spcPct val="100000"/>
              </a:lnSpc>
              <a:buNone/>
            </a:pPr>
            <a:r>
              <a:rPr lang="en-US" altLang="ko-Kore-KR" sz="2200" dirty="0"/>
              <a:t>ImageNet </a:t>
            </a:r>
            <a:r>
              <a:rPr lang="en-US" altLang="ko-KR" sz="2200" dirty="0"/>
              <a:t>Large-Scale Visual Recognition Challenge (LSVRC)</a:t>
            </a:r>
          </a:p>
          <a:p>
            <a:pPr marL="0" indent="0">
              <a:lnSpc>
                <a:spcPct val="100000"/>
              </a:lnSpc>
              <a:buNone/>
            </a:pPr>
            <a:endParaRPr lang="en-US" altLang="ko-KR" sz="500" b="0" dirty="0"/>
          </a:p>
          <a:p>
            <a:pPr>
              <a:lnSpc>
                <a:spcPct val="100000"/>
              </a:lnSpc>
              <a:buFont typeface="Wingdings" panose="05000000000000000000" pitchFamily="2" charset="2"/>
              <a:buChar char="Ø"/>
            </a:pPr>
            <a:r>
              <a:rPr lang="en-US" altLang="ko-KR" sz="2000" b="0" dirty="0"/>
              <a:t>Image Classification/Localization</a:t>
            </a:r>
          </a:p>
          <a:p>
            <a:pPr>
              <a:lnSpc>
                <a:spcPct val="100000"/>
              </a:lnSpc>
              <a:buFont typeface="Wingdings" panose="05000000000000000000" pitchFamily="2" charset="2"/>
              <a:buChar char="Ø"/>
            </a:pPr>
            <a:r>
              <a:rPr lang="en-US" altLang="ko-KR" sz="2000" b="0" dirty="0"/>
              <a:t>1.2M labeled images, 1000 classes</a:t>
            </a:r>
          </a:p>
          <a:p>
            <a:pPr>
              <a:lnSpc>
                <a:spcPct val="100000"/>
              </a:lnSpc>
              <a:buFont typeface="Wingdings" panose="05000000000000000000" pitchFamily="2" charset="2"/>
              <a:buChar char="Ø"/>
            </a:pPr>
            <a:r>
              <a:rPr lang="en-US" altLang="ko-KR" sz="2000" b="0" dirty="0"/>
              <a:t>Deep learning methods won since 2012:</a:t>
            </a:r>
          </a:p>
          <a:p>
            <a:pPr lvl="1">
              <a:lnSpc>
                <a:spcPct val="100000"/>
              </a:lnSpc>
              <a:buFont typeface="Wingdings" pitchFamily="2" charset="2"/>
              <a:buChar char="§"/>
            </a:pPr>
            <a:r>
              <a:rPr lang="en-US" altLang="ko-KR" sz="1800" dirty="0"/>
              <a:t>2012 non-CNN: 26.2% (top-5 error)</a:t>
            </a:r>
          </a:p>
          <a:p>
            <a:pPr lvl="1">
              <a:lnSpc>
                <a:spcPct val="100000"/>
              </a:lnSpc>
              <a:buFont typeface="Wingdings" pitchFamily="2" charset="2"/>
              <a:buChar char="§"/>
            </a:pPr>
            <a:r>
              <a:rPr lang="en-US" altLang="ko-KR" sz="1800" dirty="0"/>
              <a:t>2012: (Hinton, </a:t>
            </a:r>
            <a:r>
              <a:rPr lang="en-US" altLang="ko-KR" sz="1800" dirty="0" err="1"/>
              <a:t>AlexNet</a:t>
            </a:r>
            <a:r>
              <a:rPr lang="en-US" altLang="ko-KR" sz="1800" dirty="0"/>
              <a:t>)15.3%</a:t>
            </a:r>
          </a:p>
          <a:p>
            <a:pPr lvl="1">
              <a:lnSpc>
                <a:spcPct val="100000"/>
              </a:lnSpc>
              <a:buFont typeface="Wingdings" pitchFamily="2" charset="2"/>
              <a:buChar char="§"/>
            </a:pPr>
            <a:r>
              <a:rPr lang="en-US" altLang="ko-KR" sz="1800" dirty="0"/>
              <a:t>2013: (</a:t>
            </a:r>
            <a:r>
              <a:rPr lang="en-US" altLang="ko-KR" sz="1800" dirty="0" err="1"/>
              <a:t>Clarifai</a:t>
            </a:r>
            <a:r>
              <a:rPr lang="en-US" altLang="ko-KR" sz="1800" dirty="0"/>
              <a:t>) 11.2%</a:t>
            </a:r>
          </a:p>
          <a:p>
            <a:pPr lvl="1">
              <a:lnSpc>
                <a:spcPct val="100000"/>
              </a:lnSpc>
              <a:buFont typeface="Wingdings" pitchFamily="2" charset="2"/>
              <a:buChar char="§"/>
            </a:pPr>
            <a:r>
              <a:rPr lang="en-US" altLang="ko-KR" sz="1800" dirty="0"/>
              <a:t>2014: (Google, </a:t>
            </a:r>
            <a:r>
              <a:rPr lang="en-US" altLang="ko-KR" sz="1800" dirty="0" err="1"/>
              <a:t>GoogLeNet</a:t>
            </a:r>
            <a:r>
              <a:rPr lang="en-US" altLang="ko-KR" sz="1800" dirty="0"/>
              <a:t>) 6.7%</a:t>
            </a:r>
          </a:p>
          <a:p>
            <a:pPr lvl="1">
              <a:lnSpc>
                <a:spcPct val="100000"/>
              </a:lnSpc>
              <a:buFont typeface="Wingdings" pitchFamily="2" charset="2"/>
              <a:buChar char="§"/>
            </a:pPr>
            <a:r>
              <a:rPr lang="en-US" altLang="ko-KR" sz="1800" dirty="0"/>
              <a:t>(pre-2015): (Google) 4.9% </a:t>
            </a:r>
          </a:p>
          <a:p>
            <a:pPr marL="914400" lvl="2" indent="0">
              <a:lnSpc>
                <a:spcPct val="100000"/>
              </a:lnSpc>
              <a:buNone/>
            </a:pPr>
            <a:r>
              <a:rPr lang="en-US" altLang="ko-KR" dirty="0"/>
              <a:t>→ Beyond human-level performance</a:t>
            </a:r>
            <a:endParaRPr lang="ko-KR" altLang="en-US" dirty="0"/>
          </a:p>
        </p:txBody>
      </p:sp>
      <p:pic>
        <p:nvPicPr>
          <p:cNvPr id="4" name="Picture 2">
            <a:extLst>
              <a:ext uri="{FF2B5EF4-FFF2-40B4-BE49-F238E27FC236}">
                <a16:creationId xmlns:a16="http://schemas.microsoft.com/office/drawing/2014/main" id="{BD925654-030D-CB7B-94D7-732E6B353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7273" y="1347614"/>
            <a:ext cx="3827591" cy="31284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a:extLst>
              <a:ext uri="{FF2B5EF4-FFF2-40B4-BE49-F238E27FC236}">
                <a16:creationId xmlns:a16="http://schemas.microsoft.com/office/drawing/2014/main" id="{1FB4C3FA-249B-0233-D7B9-C0A81D62F08D}"/>
              </a:ext>
            </a:extLst>
          </p:cNvPr>
          <p:cNvSpPr txBox="1"/>
          <p:nvPr/>
        </p:nvSpPr>
        <p:spPr>
          <a:xfrm>
            <a:off x="7820728" y="4476103"/>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#14</a:t>
            </a:r>
          </a:p>
        </p:txBody>
      </p:sp>
    </p:spTree>
    <p:extLst>
      <p:ext uri="{BB962C8B-B14F-4D97-AF65-F5344CB8AC3E}">
        <p14:creationId xmlns:p14="http://schemas.microsoft.com/office/powerpoint/2010/main" val="769151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19.4 Classifying Images (4/4)</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3876200" cy="511200"/>
          </a:xfrm>
        </p:spPr>
        <p:txBody>
          <a:bodyPr/>
          <a:lstStyle/>
          <a:p>
            <a:pPr marL="0" indent="0">
              <a:lnSpc>
                <a:spcPct val="100000"/>
              </a:lnSpc>
              <a:buNone/>
            </a:pPr>
            <a:r>
              <a:rPr lang="en-US" altLang="ko-Kore-KR" sz="2200" dirty="0"/>
              <a:t>Deep convolutional networks</a:t>
            </a:r>
            <a:endParaRPr lang="ko-KR" altLang="en-US" sz="2200" dirty="0"/>
          </a:p>
        </p:txBody>
      </p:sp>
      <p:pic>
        <p:nvPicPr>
          <p:cNvPr id="4" name="그림 3">
            <a:extLst>
              <a:ext uri="{FF2B5EF4-FFF2-40B4-BE49-F238E27FC236}">
                <a16:creationId xmlns:a16="http://schemas.microsoft.com/office/drawing/2014/main" id="{517B4494-5F28-1BCF-35F4-B21F13AF3A48}"/>
              </a:ext>
            </a:extLst>
          </p:cNvPr>
          <p:cNvPicPr>
            <a:picLocks noChangeAspect="1"/>
          </p:cNvPicPr>
          <p:nvPr/>
        </p:nvPicPr>
        <p:blipFill>
          <a:blip r:embed="rId2"/>
          <a:stretch>
            <a:fillRect/>
          </a:stretch>
        </p:blipFill>
        <p:spPr>
          <a:xfrm>
            <a:off x="326978" y="1434258"/>
            <a:ext cx="4248472" cy="2122252"/>
          </a:xfrm>
          <a:prstGeom prst="rect">
            <a:avLst/>
          </a:prstGeom>
          <a:ln>
            <a:solidFill>
              <a:srgbClr val="0000FF"/>
            </a:solidFill>
          </a:ln>
        </p:spPr>
      </p:pic>
      <p:pic>
        <p:nvPicPr>
          <p:cNvPr id="5" name="Picture 2" descr="http://blogs-images.forbes.com/amitchowdhry/files/2014/03/DeepFace.jpg">
            <a:extLst>
              <a:ext uri="{FF2B5EF4-FFF2-40B4-BE49-F238E27FC236}">
                <a16:creationId xmlns:a16="http://schemas.microsoft.com/office/drawing/2014/main" id="{5E837C5A-40E7-4EDB-AF85-1F78F2A8A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58" y="3804716"/>
            <a:ext cx="4131912" cy="1005576"/>
          </a:xfrm>
          <a:prstGeom prst="rect">
            <a:avLst/>
          </a:prstGeom>
          <a:noFill/>
          <a:extLst>
            <a:ext uri="{909E8E84-426E-40dd-AFC4-6F175D3DCCD1}">
              <a14:hiddenFill xmlns=""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8EACAF1-DA48-96D2-5975-7D637816DD02}"/>
              </a:ext>
            </a:extLst>
          </p:cNvPr>
          <p:cNvSpPr txBox="1">
            <a:spLocks/>
          </p:cNvSpPr>
          <p:nvPr/>
        </p:nvSpPr>
        <p:spPr>
          <a:xfrm>
            <a:off x="5304312" y="796877"/>
            <a:ext cx="3096344" cy="451367"/>
          </a:xfrm>
          <a:prstGeom prst="rect">
            <a:avLst/>
          </a:prstGeom>
        </p:spPr>
        <p:txBody>
          <a:bodyPr/>
          <a:lstStyle>
            <a:lvl1pPr marL="457200" indent="-457200" algn="l" defTabSz="914400" rtl="0" eaLnBrk="0" latinLnBrk="0" hangingPunct="0">
              <a:lnSpc>
                <a:spcPct val="125000"/>
              </a:lnSpc>
              <a:spcBef>
                <a:spcPct val="20000"/>
              </a:spcBef>
              <a:buFont typeface="+mj-lt"/>
              <a:buAutoNum type="arabicPeriod"/>
              <a:defRPr sz="2400" b="1" kern="1200">
                <a:solidFill>
                  <a:schemeClr val="tx1"/>
                </a:solidFill>
                <a:latin typeface="나눔바른고딕" panose="020B0603020101020101" pitchFamily="34" charset="-127"/>
                <a:ea typeface="나눔바른고딕" panose="020B0603020101020101" pitchFamily="34" charset="-127"/>
                <a:cs typeface="Arial" panose="020B0604020202020204" pitchFamily="34" charset="0"/>
              </a:defRPr>
            </a:lvl1pPr>
            <a:lvl2pPr marL="742950" indent="-285750" algn="l" defTabSz="914400" rtl="0" eaLnBrk="0" latinLnBrk="0" hangingPunct="0">
              <a:lnSpc>
                <a:spcPct val="125000"/>
              </a:lnSpc>
              <a:spcBef>
                <a:spcPct val="20000"/>
              </a:spcBef>
              <a:buFontTx/>
              <a:buBlip>
                <a:blip r:embed="rId4"/>
              </a:buBlip>
              <a:defRPr sz="2000" kern="1200">
                <a:solidFill>
                  <a:schemeClr val="tx1"/>
                </a:solidFill>
                <a:latin typeface="나눔바른고딕" panose="020B0603020101020101" pitchFamily="34" charset="-127"/>
                <a:ea typeface="나눔바른고딕" panose="020B0603020101020101" pitchFamily="34" charset="-127"/>
                <a:cs typeface="Arial" panose="020B0604020202020204" pitchFamily="34" charset="0"/>
              </a:defRPr>
            </a:lvl2pPr>
            <a:lvl3pPr marL="1143000" indent="-228600" algn="l" defTabSz="914400" rtl="0" eaLnBrk="0" latinLnBrk="0" hangingPunct="0">
              <a:lnSpc>
                <a:spcPct val="125000"/>
              </a:lnSpc>
              <a:spcBef>
                <a:spcPct val="20000"/>
              </a:spcBef>
              <a:buFontTx/>
              <a:buBlip>
                <a:blip r:embed="rId5"/>
              </a:buBlip>
              <a:defRPr sz="1800" kern="1200">
                <a:solidFill>
                  <a:schemeClr val="tx1"/>
                </a:solidFill>
                <a:latin typeface="나눔바른고딕" panose="020B0603020101020101" pitchFamily="34" charset="-127"/>
                <a:ea typeface="나눔바른고딕" panose="020B0603020101020101" pitchFamily="34" charset="-127"/>
                <a:cs typeface="Arial" panose="020B0604020202020204" pitchFamily="34" charset="0"/>
              </a:defRPr>
            </a:lvl3pPr>
            <a:lvl4pPr marL="1600200" indent="-228600" algn="l" defTabSz="914400" rtl="0" eaLnBrk="0" latinLnBrk="0" hangingPunct="0">
              <a:lnSpc>
                <a:spcPct val="125000"/>
              </a:lnSpc>
              <a:spcBef>
                <a:spcPct val="20000"/>
              </a:spcBef>
              <a:buFont typeface="Wingdings" panose="05000000000000000000" pitchFamily="2" charset="2"/>
              <a:buChar char="Ø"/>
              <a:defRPr sz="1600" kern="1200">
                <a:solidFill>
                  <a:schemeClr val="tx1"/>
                </a:solidFill>
                <a:latin typeface="나눔바른고딕" panose="020B0603020101020101" pitchFamily="34" charset="-127"/>
                <a:ea typeface="나눔바른고딕" panose="020B0603020101020101" pitchFamily="34" charset="-127"/>
                <a:cs typeface="Arial" panose="020B0604020202020204" pitchFamily="34" charset="0"/>
              </a:defRPr>
            </a:lvl4pPr>
            <a:lvl5pPr marL="2057400" indent="-228600" algn="l" defTabSz="914400" rtl="0" eaLnBrk="0" latinLnBrk="0" hangingPunct="0">
              <a:lnSpc>
                <a:spcPct val="125000"/>
              </a:lnSpc>
              <a:spcBef>
                <a:spcPct val="20000"/>
              </a:spcBef>
              <a:buFont typeface="Arial" panose="020B0604020202020204" pitchFamily="34" charset="0"/>
              <a:buChar char="•"/>
              <a:defRPr sz="1600" kern="1200">
                <a:solidFill>
                  <a:schemeClr val="tx1"/>
                </a:solidFill>
                <a:latin typeface="나눔바른고딕" panose="020B0603020101020101" pitchFamily="34" charset="-127"/>
                <a:ea typeface="나눔바른고딕" panose="020B0603020101020101" pitchFamily="34" charset="-127"/>
                <a:cs typeface="Arial" panose="020B060402020202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2200" dirty="0">
                <a:latin typeface="Times New Roman" panose="02020603050405020304" pitchFamily="18" charset="0"/>
                <a:cs typeface="Times New Roman" panose="02020603050405020304" pitchFamily="18" charset="0"/>
              </a:rPr>
              <a:t>Depth vs. performance</a:t>
            </a:r>
            <a:endParaRPr lang="ko-KR" altLang="en-US" sz="2200" dirty="0">
              <a:latin typeface="Times New Roman" panose="02020603050405020304" pitchFamily="18" charset="0"/>
              <a:cs typeface="Times New Roman" panose="02020603050405020304" pitchFamily="18" charset="0"/>
            </a:endParaRPr>
          </a:p>
        </p:txBody>
      </p:sp>
      <p:pic>
        <p:nvPicPr>
          <p:cNvPr id="8" name="Picture 2" descr="관련 이미지">
            <a:extLst>
              <a:ext uri="{FF2B5EF4-FFF2-40B4-BE49-F238E27FC236}">
                <a16:creationId xmlns:a16="http://schemas.microsoft.com/office/drawing/2014/main" id="{B9D867FA-18AF-47B5-EEFB-72B8122AEF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064" y="1434258"/>
            <a:ext cx="3706179" cy="21717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6B2BC0B-CD7B-CC79-F15D-DCBC0E41EEA6}"/>
              </a:ext>
            </a:extLst>
          </p:cNvPr>
          <p:cNvSpPr txBox="1"/>
          <p:nvPr/>
        </p:nvSpPr>
        <p:spPr>
          <a:xfrm>
            <a:off x="7776356" y="3591426"/>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#17</a:t>
            </a:r>
          </a:p>
        </p:txBody>
      </p:sp>
      <p:sp>
        <p:nvSpPr>
          <p:cNvPr id="10" name="TextBox 9">
            <a:extLst>
              <a:ext uri="{FF2B5EF4-FFF2-40B4-BE49-F238E27FC236}">
                <a16:creationId xmlns:a16="http://schemas.microsoft.com/office/drawing/2014/main" id="{F3D45194-46A4-73B1-360E-1361965D198C}"/>
              </a:ext>
            </a:extLst>
          </p:cNvPr>
          <p:cNvSpPr txBox="1"/>
          <p:nvPr/>
        </p:nvSpPr>
        <p:spPr>
          <a:xfrm>
            <a:off x="3563888" y="4819778"/>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#16</a:t>
            </a:r>
          </a:p>
        </p:txBody>
      </p:sp>
      <p:sp>
        <p:nvSpPr>
          <p:cNvPr id="11" name="TextBox 10">
            <a:extLst>
              <a:ext uri="{FF2B5EF4-FFF2-40B4-BE49-F238E27FC236}">
                <a16:creationId xmlns:a16="http://schemas.microsoft.com/office/drawing/2014/main" id="{6E67CCEB-BF4E-CE8C-6BE3-1862E311A5AB}"/>
              </a:ext>
            </a:extLst>
          </p:cNvPr>
          <p:cNvSpPr txBox="1"/>
          <p:nvPr/>
        </p:nvSpPr>
        <p:spPr>
          <a:xfrm>
            <a:off x="3540052" y="3556510"/>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#15</a:t>
            </a:r>
          </a:p>
        </p:txBody>
      </p:sp>
    </p:spTree>
    <p:extLst>
      <p:ext uri="{BB962C8B-B14F-4D97-AF65-F5344CB8AC3E}">
        <p14:creationId xmlns:p14="http://schemas.microsoft.com/office/powerpoint/2010/main" val="578087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19.5</a:t>
            </a:r>
            <a:r>
              <a:rPr lang="ko-KR" altLang="en-US"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a:t>
            </a: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Detecting Objects</a:t>
            </a:r>
          </a:p>
        </p:txBody>
      </p:sp>
    </p:spTree>
    <p:extLst>
      <p:ext uri="{BB962C8B-B14F-4D97-AF65-F5344CB8AC3E}">
        <p14:creationId xmlns:p14="http://schemas.microsoft.com/office/powerpoint/2010/main" val="49456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19.5 Detecting Objects (1/4)</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4668288" cy="4176464"/>
          </a:xfrm>
        </p:spPr>
        <p:txBody>
          <a:bodyPr/>
          <a:lstStyle/>
          <a:p>
            <a:pPr marL="0" indent="0">
              <a:buNone/>
            </a:pPr>
            <a:r>
              <a:rPr lang="en-US" altLang="ko-KR" sz="2200" dirty="0"/>
              <a:t>Image classifiers</a:t>
            </a:r>
            <a:endParaRPr lang="en-US" altLang="ko-Kore-KR" sz="2200" dirty="0"/>
          </a:p>
          <a:p>
            <a:pPr>
              <a:buFont typeface="Wingdings" panose="05000000000000000000" pitchFamily="2" charset="2"/>
              <a:buChar char="Ø"/>
            </a:pPr>
            <a:r>
              <a:rPr lang="en-US" altLang="ko-KR" sz="2000" b="0" dirty="0"/>
              <a:t>Predict </a:t>
            </a:r>
            <a:r>
              <a:rPr lang="en-US" altLang="ko-KR" sz="2000" b="0" dirty="0">
                <a:solidFill>
                  <a:srgbClr val="FF0000"/>
                </a:solidFill>
              </a:rPr>
              <a:t>what</a:t>
            </a:r>
            <a:r>
              <a:rPr lang="en-US" altLang="ko-KR" sz="2000" b="0" dirty="0"/>
              <a:t> is in the image</a:t>
            </a:r>
          </a:p>
          <a:p>
            <a:pPr marL="0" indent="0">
              <a:buNone/>
            </a:pPr>
            <a:r>
              <a:rPr lang="en-US" altLang="ko-KR" sz="2200" dirty="0"/>
              <a:t>Object detectors</a:t>
            </a:r>
          </a:p>
          <a:p>
            <a:pPr>
              <a:buFont typeface="Wingdings" panose="05000000000000000000" pitchFamily="2" charset="2"/>
              <a:buChar char="Ø"/>
            </a:pPr>
            <a:r>
              <a:rPr lang="en-US" altLang="ko-KR" sz="2000" b="0" dirty="0"/>
              <a:t>Find multiple objects in an image, report </a:t>
            </a:r>
            <a:r>
              <a:rPr lang="en-US" altLang="ko-KR" sz="2000" b="0" dirty="0">
                <a:solidFill>
                  <a:srgbClr val="FF0000"/>
                </a:solidFill>
              </a:rPr>
              <a:t>what</a:t>
            </a:r>
            <a:r>
              <a:rPr lang="en-US" altLang="ko-KR" sz="2000" b="0" dirty="0"/>
              <a:t> class each object is, and report </a:t>
            </a:r>
            <a:r>
              <a:rPr lang="en-US" altLang="ko-KR" sz="2000" b="0" dirty="0">
                <a:solidFill>
                  <a:srgbClr val="FF0000"/>
                </a:solidFill>
              </a:rPr>
              <a:t>where</a:t>
            </a:r>
            <a:r>
              <a:rPr lang="en-US" altLang="ko-KR" sz="2000" b="0" dirty="0"/>
              <a:t> each object is by giving a </a:t>
            </a:r>
            <a:r>
              <a:rPr lang="en-US" altLang="ko-KR" sz="2000" b="0" dirty="0">
                <a:solidFill>
                  <a:srgbClr val="0000FF"/>
                </a:solidFill>
              </a:rPr>
              <a:t>bounding box </a:t>
            </a:r>
            <a:r>
              <a:rPr lang="en-US" altLang="ko-KR" sz="2000" b="0" dirty="0"/>
              <a:t>around the object</a:t>
            </a:r>
          </a:p>
          <a:p>
            <a:pPr lvl="1">
              <a:buFont typeface="Wingdings" panose="05000000000000000000" pitchFamily="2" charset="2"/>
              <a:buChar char="§"/>
            </a:pPr>
            <a:r>
              <a:rPr lang="en-US" altLang="ko-KR" sz="1800" dirty="0"/>
              <a:t>Looking at a small sliding window onto the larger image—a rectangle</a:t>
            </a:r>
          </a:p>
          <a:p>
            <a:pPr lvl="1">
              <a:buFont typeface="Wingdings" panose="05000000000000000000" pitchFamily="2" charset="2"/>
              <a:buChar char="§"/>
            </a:pPr>
            <a:r>
              <a:rPr lang="en-US" altLang="ko-KR" sz="1800" dirty="0"/>
              <a:t>Classify what we see in the window</a:t>
            </a:r>
            <a:endParaRPr lang="el-GR" altLang="ko-KR" sz="1800" dirty="0"/>
          </a:p>
        </p:txBody>
      </p:sp>
      <p:sp>
        <p:nvSpPr>
          <p:cNvPr id="4" name="TextBox 3">
            <a:extLst>
              <a:ext uri="{FF2B5EF4-FFF2-40B4-BE49-F238E27FC236}">
                <a16:creationId xmlns:a16="http://schemas.microsoft.com/office/drawing/2014/main" id="{2B09593D-BDB3-6E49-5372-4A166CBDEFE0}"/>
              </a:ext>
            </a:extLst>
          </p:cNvPr>
          <p:cNvSpPr txBox="1"/>
          <p:nvPr/>
        </p:nvSpPr>
        <p:spPr>
          <a:xfrm>
            <a:off x="8028384" y="716969"/>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#4</a:t>
            </a:r>
          </a:p>
        </p:txBody>
      </p:sp>
      <p:sp>
        <p:nvSpPr>
          <p:cNvPr id="5" name="TextBox 4">
            <a:extLst>
              <a:ext uri="{FF2B5EF4-FFF2-40B4-BE49-F238E27FC236}">
                <a16:creationId xmlns:a16="http://schemas.microsoft.com/office/drawing/2014/main" id="{369486D3-1650-BA9B-36FF-0EF5B6B5D6E8}"/>
              </a:ext>
            </a:extLst>
          </p:cNvPr>
          <p:cNvSpPr txBox="1"/>
          <p:nvPr/>
        </p:nvSpPr>
        <p:spPr>
          <a:xfrm>
            <a:off x="6533942" y="4836060"/>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#5</a:t>
            </a:r>
          </a:p>
        </p:txBody>
      </p:sp>
      <p:pic>
        <p:nvPicPr>
          <p:cNvPr id="7" name="Picture 2" descr="7 Object Detection with R-CNN, SSD, and YOLO - Deep Learning for Vision  Systems">
            <a:extLst>
              <a:ext uri="{FF2B5EF4-FFF2-40B4-BE49-F238E27FC236}">
                <a16:creationId xmlns:a16="http://schemas.microsoft.com/office/drawing/2014/main" id="{B92667F5-D929-551D-E75C-B3E8C1231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906"/>
          <a:stretch/>
        </p:blipFill>
        <p:spPr bwMode="auto">
          <a:xfrm>
            <a:off x="6522380" y="697234"/>
            <a:ext cx="1878276" cy="20196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7 Object Detection with R-CNN, SSD, and YOLO - Deep Learning for Vision  Systems">
            <a:extLst>
              <a:ext uri="{FF2B5EF4-FFF2-40B4-BE49-F238E27FC236}">
                <a16:creationId xmlns:a16="http://schemas.microsoft.com/office/drawing/2014/main" id="{31C7CD69-F590-F0E8-E347-3E52C353B4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094"/>
          <a:stretch/>
        </p:blipFill>
        <p:spPr bwMode="auto">
          <a:xfrm>
            <a:off x="6491944" y="2791153"/>
            <a:ext cx="1908712" cy="201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334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
            <a:extLst>
              <a:ext uri="{FF2B5EF4-FFF2-40B4-BE49-F238E27FC236}">
                <a16:creationId xmlns:a16="http://schemas.microsoft.com/office/drawing/2014/main" id="{25EBD61C-A2B8-1945-BE59-2E682BD57DBD}"/>
              </a:ext>
            </a:extLst>
          </p:cNvPr>
          <p:cNvSpPr>
            <a:spLocks noGrp="1"/>
          </p:cNvSpPr>
          <p:nvPr>
            <p:ph type="title"/>
          </p:nvPr>
        </p:nvSpPr>
        <p:spPr>
          <a:xfrm>
            <a:off x="335760" y="63702"/>
            <a:ext cx="8064896" cy="511200"/>
          </a:xfrm>
        </p:spPr>
        <p:txBody>
          <a:bodyPr/>
          <a:lstStyle/>
          <a:p>
            <a:r>
              <a:rPr kumimoji="1" lang="en-US" altLang="ko-Kore-KR" dirty="0"/>
              <a:t>Introduction: </a:t>
            </a:r>
            <a:r>
              <a:rPr kumimoji="1" lang="en-US" altLang="ko-KR" dirty="0"/>
              <a:t>Vision</a:t>
            </a:r>
            <a:endParaRPr kumimoji="1" lang="ko-Kore-KR" altLang="en-US" dirty="0"/>
          </a:p>
        </p:txBody>
      </p:sp>
      <p:sp>
        <p:nvSpPr>
          <p:cNvPr id="15" name="Content Placeholder 2">
            <a:extLst>
              <a:ext uri="{FF2B5EF4-FFF2-40B4-BE49-F238E27FC236}">
                <a16:creationId xmlns:a16="http://schemas.microsoft.com/office/drawing/2014/main" id="{08BA3606-E491-7D47-A8BA-6124D9263021}"/>
              </a:ext>
            </a:extLst>
          </p:cNvPr>
          <p:cNvSpPr>
            <a:spLocks noGrp="1"/>
          </p:cNvSpPr>
          <p:nvPr>
            <p:ph sz="quarter" idx="10"/>
          </p:nvPr>
        </p:nvSpPr>
        <p:spPr>
          <a:xfrm>
            <a:off x="-108520" y="771551"/>
            <a:ext cx="8496944" cy="3744416"/>
          </a:xfrm>
        </p:spPr>
        <p:txBody>
          <a:bodyPr/>
          <a:lstStyle/>
          <a:p>
            <a:pPr lvl="1">
              <a:lnSpc>
                <a:spcPct val="100000"/>
              </a:lnSpc>
              <a:buClr>
                <a:schemeClr val="tx1"/>
              </a:buClr>
              <a:buFont typeface="Wingdings" pitchFamily="2" charset="2"/>
              <a:buChar char="q"/>
            </a:pPr>
            <a:r>
              <a:rPr lang="en" altLang="ko-KR" b="1" dirty="0"/>
              <a:t>Vision: </a:t>
            </a:r>
            <a:r>
              <a:rPr lang="en" altLang="ko-KR" dirty="0"/>
              <a:t>Around </a:t>
            </a:r>
            <a:r>
              <a:rPr lang="en" altLang="ko-KR" dirty="0">
                <a:solidFill>
                  <a:srgbClr val="0000FF"/>
                </a:solidFill>
              </a:rPr>
              <a:t>80 percent </a:t>
            </a:r>
            <a:r>
              <a:rPr lang="en" altLang="ko-KR" dirty="0"/>
              <a:t>of our sensory impressions are registered through our eyes.</a:t>
            </a:r>
            <a:endParaRPr lang="en" altLang="ko-KR" b="1" dirty="0"/>
          </a:p>
          <a:p>
            <a:pPr lvl="1">
              <a:lnSpc>
                <a:spcPct val="100000"/>
              </a:lnSpc>
              <a:buClr>
                <a:schemeClr val="tx1"/>
              </a:buClr>
              <a:buFont typeface="Wingdings" pitchFamily="2" charset="2"/>
              <a:buChar char="q"/>
            </a:pPr>
            <a:r>
              <a:rPr lang="en-US" altLang="ko-KR" b="0" dirty="0"/>
              <a:t>Most animals have </a:t>
            </a:r>
            <a:r>
              <a:rPr lang="en-US" altLang="ko-KR" b="0" dirty="0">
                <a:solidFill>
                  <a:srgbClr val="0000FF"/>
                </a:solidFill>
              </a:rPr>
              <a:t>eyes</a:t>
            </a:r>
            <a:r>
              <a:rPr lang="en-US" altLang="ko-KR" b="0" dirty="0"/>
              <a:t>, often at </a:t>
            </a:r>
            <a:r>
              <a:rPr lang="en-US" altLang="ko-KR" b="0" dirty="0">
                <a:solidFill>
                  <a:srgbClr val="0000FF"/>
                </a:solidFill>
              </a:rPr>
              <a:t>significant cost. </a:t>
            </a:r>
            <a:r>
              <a:rPr lang="en-US" altLang="ko-KR" dirty="0"/>
              <a:t>However, </a:t>
            </a:r>
            <a:r>
              <a:rPr lang="en-US" altLang="ko-KR" dirty="0">
                <a:solidFill>
                  <a:srgbClr val="0000FF"/>
                </a:solidFill>
              </a:rPr>
              <a:t>this cost is justified </a:t>
            </a:r>
            <a:r>
              <a:rPr lang="en-US" altLang="ko-KR" dirty="0"/>
              <a:t>by the </a:t>
            </a:r>
            <a:r>
              <a:rPr lang="en-US" altLang="ko-KR" dirty="0">
                <a:solidFill>
                  <a:srgbClr val="0000FF"/>
                </a:solidFill>
              </a:rPr>
              <a:t>immense value </a:t>
            </a:r>
            <a:r>
              <a:rPr lang="en-US" altLang="ko-KR" dirty="0"/>
              <a:t>that eyes provide.</a:t>
            </a:r>
          </a:p>
          <a:p>
            <a:pPr lvl="1">
              <a:lnSpc>
                <a:spcPct val="100000"/>
              </a:lnSpc>
              <a:buClr>
                <a:schemeClr val="tx1"/>
              </a:buClr>
              <a:buFont typeface="Wingdings" pitchFamily="2" charset="2"/>
              <a:buChar char="q"/>
            </a:pPr>
            <a:r>
              <a:rPr lang="en-US" altLang="ko-KR" b="0" dirty="0"/>
              <a:t>An agent that can see can </a:t>
            </a:r>
            <a:r>
              <a:rPr lang="en-US" altLang="ko-KR" b="0" dirty="0">
                <a:solidFill>
                  <a:srgbClr val="0000FF"/>
                </a:solidFill>
              </a:rPr>
              <a:t>predict the future:</a:t>
            </a:r>
          </a:p>
          <a:p>
            <a:pPr marL="1485900" lvl="3" indent="-342900">
              <a:lnSpc>
                <a:spcPts val="2100"/>
              </a:lnSpc>
              <a:buFont typeface="Wingdings" panose="05000000000000000000" pitchFamily="2" charset="2"/>
              <a:buChar char="§"/>
            </a:pPr>
            <a:r>
              <a:rPr lang="en-US" altLang="ko-KR" sz="1800" dirty="0"/>
              <a:t>It can tell </a:t>
            </a:r>
            <a:r>
              <a:rPr lang="en-US" altLang="ko-KR" sz="1800" dirty="0">
                <a:solidFill>
                  <a:srgbClr val="C00000"/>
                </a:solidFill>
              </a:rPr>
              <a:t>what</a:t>
            </a:r>
            <a:r>
              <a:rPr lang="en-US" altLang="ko-KR" sz="1800" dirty="0"/>
              <a:t> it might bump into</a:t>
            </a:r>
          </a:p>
          <a:p>
            <a:pPr marL="1485900" lvl="3" indent="-342900">
              <a:lnSpc>
                <a:spcPts val="2100"/>
              </a:lnSpc>
              <a:buFont typeface="Wingdings" panose="05000000000000000000" pitchFamily="2" charset="2"/>
              <a:buChar char="§"/>
            </a:pPr>
            <a:r>
              <a:rPr lang="en-US" altLang="ko-KR" sz="1800" dirty="0"/>
              <a:t>It can tell whether </a:t>
            </a:r>
            <a:r>
              <a:rPr lang="en-US" altLang="ko-KR" sz="1800" dirty="0">
                <a:solidFill>
                  <a:srgbClr val="C00000"/>
                </a:solidFill>
              </a:rPr>
              <a:t>to attack or to flee </a:t>
            </a:r>
            <a:r>
              <a:rPr lang="en-US" altLang="ko-KR" sz="1800" dirty="0"/>
              <a:t>or to court</a:t>
            </a:r>
          </a:p>
          <a:p>
            <a:pPr marL="1485900" lvl="3" indent="-342900">
              <a:lnSpc>
                <a:spcPts val="2100"/>
              </a:lnSpc>
              <a:buFont typeface="Wingdings" panose="05000000000000000000" pitchFamily="2" charset="2"/>
              <a:buChar char="§"/>
            </a:pPr>
            <a:r>
              <a:rPr lang="en-US" altLang="ko-KR" sz="1800" dirty="0"/>
              <a:t>It can guess whether the ground ahead is swampy or firm</a:t>
            </a:r>
          </a:p>
          <a:p>
            <a:pPr marL="1485900" lvl="3" indent="-342900">
              <a:lnSpc>
                <a:spcPts val="2100"/>
              </a:lnSpc>
              <a:buFont typeface="Wingdings" panose="05000000000000000000" pitchFamily="2" charset="2"/>
              <a:buChar char="§"/>
            </a:pPr>
            <a:r>
              <a:rPr lang="en-US" altLang="ko-KR" sz="1800" dirty="0"/>
              <a:t>It can tell </a:t>
            </a:r>
            <a:r>
              <a:rPr lang="en-US" altLang="ko-KR" sz="1800" dirty="0">
                <a:solidFill>
                  <a:srgbClr val="C00000"/>
                </a:solidFill>
              </a:rPr>
              <a:t>how far away </a:t>
            </a:r>
            <a:r>
              <a:rPr lang="en-US" altLang="ko-KR" sz="1800" dirty="0"/>
              <a:t>the fruit is</a:t>
            </a:r>
            <a:endParaRPr lang="en-US" altLang="ko-KR" sz="1800" dirty="0">
              <a:solidFill>
                <a:srgbClr val="0000FF"/>
              </a:solidFill>
            </a:endParaRPr>
          </a:p>
          <a:p>
            <a:pPr lvl="1">
              <a:lnSpc>
                <a:spcPct val="100000"/>
              </a:lnSpc>
              <a:buClr>
                <a:schemeClr val="tx1"/>
              </a:buClr>
              <a:buFont typeface="Wingdings" pitchFamily="2" charset="2"/>
              <a:buChar char="q"/>
            </a:pPr>
            <a:r>
              <a:rPr lang="en-US" altLang="ko-KR" b="0" dirty="0"/>
              <a:t>In this chapter, we describe </a:t>
            </a:r>
            <a:r>
              <a:rPr lang="en-US" altLang="ko-KR" b="0" dirty="0">
                <a:solidFill>
                  <a:srgbClr val="C00000"/>
                </a:solidFill>
              </a:rPr>
              <a:t>how to recover information from the flood of data </a:t>
            </a:r>
            <a:r>
              <a:rPr lang="en-US" altLang="ko-KR" b="0" dirty="0"/>
              <a:t>that comes from eyes or cameras.</a:t>
            </a:r>
            <a:endParaRPr lang="en-US" altLang="ko-KR" dirty="0"/>
          </a:p>
          <a:p>
            <a:pPr lvl="2">
              <a:lnSpc>
                <a:spcPct val="100000"/>
              </a:lnSpc>
              <a:buClr>
                <a:schemeClr val="tx1"/>
              </a:buClr>
              <a:buFont typeface="Wingdings" pitchFamily="2" charset="2"/>
              <a:buChar char="§"/>
            </a:pPr>
            <a:endParaRPr lang="en" altLang="ko-Kore-KR" dirty="0"/>
          </a:p>
          <a:p>
            <a:pPr lvl="2">
              <a:lnSpc>
                <a:spcPct val="100000"/>
              </a:lnSpc>
              <a:buClr>
                <a:schemeClr val="tx1"/>
              </a:buClr>
              <a:buFont typeface="Wingdings" pitchFamily="2" charset="2"/>
              <a:buChar char="§"/>
            </a:pPr>
            <a:endParaRPr lang="en" altLang="ko-Kore-KR" dirty="0"/>
          </a:p>
          <a:p>
            <a:pPr lvl="2">
              <a:lnSpc>
                <a:spcPct val="100000"/>
              </a:lnSpc>
              <a:buClr>
                <a:schemeClr val="tx1"/>
              </a:buClr>
              <a:buFont typeface="Wingdings" pitchFamily="2" charset="2"/>
              <a:buChar char="§"/>
            </a:pPr>
            <a:endParaRPr lang="en" altLang="ko-Kore-KR" dirty="0"/>
          </a:p>
          <a:p>
            <a:pPr lvl="2">
              <a:lnSpc>
                <a:spcPct val="100000"/>
              </a:lnSpc>
              <a:buClr>
                <a:schemeClr val="tx1"/>
              </a:buClr>
              <a:buFont typeface="Wingdings" pitchFamily="2" charset="2"/>
              <a:buChar char="§"/>
            </a:pPr>
            <a:endParaRPr lang="en" altLang="ko-Kore-KR" dirty="0"/>
          </a:p>
          <a:p>
            <a:pPr lvl="2">
              <a:lnSpc>
                <a:spcPct val="100000"/>
              </a:lnSpc>
              <a:buClr>
                <a:schemeClr val="tx1"/>
              </a:buClr>
              <a:buFont typeface="Wingdings" pitchFamily="2" charset="2"/>
              <a:buChar char="§"/>
            </a:pPr>
            <a:endParaRPr lang="en" altLang="ko-Kore-KR" dirty="0"/>
          </a:p>
          <a:p>
            <a:pPr lvl="2">
              <a:lnSpc>
                <a:spcPct val="100000"/>
              </a:lnSpc>
              <a:buClr>
                <a:schemeClr val="tx1"/>
              </a:buClr>
              <a:buFont typeface="Wingdings" pitchFamily="2" charset="2"/>
              <a:buChar char="§"/>
            </a:pPr>
            <a:endParaRPr lang="en-US" dirty="0"/>
          </a:p>
        </p:txBody>
      </p:sp>
    </p:spTree>
    <p:extLst>
      <p:ext uri="{BB962C8B-B14F-4D97-AF65-F5344CB8AC3E}">
        <p14:creationId xmlns:p14="http://schemas.microsoft.com/office/powerpoint/2010/main" val="608599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19.5 Detecting Objects (2/4)</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4164232" cy="4176464"/>
          </a:xfrm>
        </p:spPr>
        <p:txBody>
          <a:bodyPr/>
          <a:lstStyle/>
          <a:p>
            <a:pPr marL="0" indent="0">
              <a:buNone/>
            </a:pPr>
            <a:r>
              <a:rPr lang="en-US" altLang="ko-Kore-KR" sz="2200" dirty="0"/>
              <a:t>Details to workout</a:t>
            </a:r>
          </a:p>
          <a:p>
            <a:pPr>
              <a:buFont typeface="Wingdings" panose="05000000000000000000" pitchFamily="2" charset="2"/>
              <a:buChar char="Ø"/>
            </a:pPr>
            <a:r>
              <a:rPr lang="en-US" altLang="ko-KR" sz="2000" dirty="0"/>
              <a:t>Decide on a window shape</a:t>
            </a:r>
          </a:p>
          <a:p>
            <a:pPr lvl="1">
              <a:buFont typeface="Wingdings" panose="05000000000000000000" pitchFamily="2" charset="2"/>
              <a:buChar char="§"/>
            </a:pPr>
            <a:r>
              <a:rPr lang="en-US" altLang="ko-KR" sz="1800" dirty="0"/>
              <a:t>Faster RCNN uses nine boxes: small, medium, and large sizes; and tall, wide, square aspect ratios</a:t>
            </a:r>
          </a:p>
          <a:p>
            <a:pPr>
              <a:buFont typeface="Wingdings" panose="05000000000000000000" pitchFamily="2" charset="2"/>
              <a:buChar char="Ø"/>
            </a:pPr>
            <a:r>
              <a:rPr lang="en-US" altLang="ko-KR" sz="2000" dirty="0"/>
              <a:t>Build a </a:t>
            </a:r>
            <a:r>
              <a:rPr lang="en-US" altLang="ko-KR" sz="2000" dirty="0">
                <a:solidFill>
                  <a:srgbClr val="FF0000"/>
                </a:solidFill>
              </a:rPr>
              <a:t>classifier</a:t>
            </a:r>
            <a:r>
              <a:rPr lang="en-US" altLang="ko-KR" sz="2000" dirty="0"/>
              <a:t> for windows</a:t>
            </a:r>
          </a:p>
          <a:p>
            <a:pPr lvl="1">
              <a:buFont typeface="Wingdings" panose="05000000000000000000" pitchFamily="2" charset="2"/>
              <a:buChar char="§"/>
            </a:pPr>
            <a:r>
              <a:rPr lang="en-US" altLang="ko-KR" sz="1800" dirty="0"/>
              <a:t>Use CNN classifier</a:t>
            </a:r>
          </a:p>
        </p:txBody>
      </p:sp>
      <p:sp>
        <p:nvSpPr>
          <p:cNvPr id="4" name="Content Placeholder 2">
            <a:extLst>
              <a:ext uri="{FF2B5EF4-FFF2-40B4-BE49-F238E27FC236}">
                <a16:creationId xmlns:a16="http://schemas.microsoft.com/office/drawing/2014/main" id="{45159779-49B5-FC4D-C358-04C4B0D12F88}"/>
              </a:ext>
            </a:extLst>
          </p:cNvPr>
          <p:cNvSpPr txBox="1">
            <a:spLocks/>
          </p:cNvSpPr>
          <p:nvPr/>
        </p:nvSpPr>
        <p:spPr>
          <a:xfrm>
            <a:off x="4427984" y="771550"/>
            <a:ext cx="4236240" cy="4176464"/>
          </a:xfrm>
          <a:prstGeom prst="rect">
            <a:avLst/>
          </a:prstGeom>
        </p:spPr>
        <p:txBody>
          <a:bodyPr/>
          <a:lstStyle>
            <a:lvl1pPr marL="457200" indent="-457200" algn="l" defTabSz="914400" rtl="0" eaLnBrk="0" latinLnBrk="0" hangingPunct="1">
              <a:lnSpc>
                <a:spcPct val="125000"/>
              </a:lnSpc>
              <a:spcBef>
                <a:spcPct val="20000"/>
              </a:spcBef>
              <a:buFont typeface="+mj-lt"/>
              <a:buAutoNum type="arabicPeriod"/>
              <a:defRPr sz="2400" b="1"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1pPr>
            <a:lvl2pPr marL="742950" indent="-285750" algn="l" defTabSz="914400" rtl="0" eaLnBrk="0" latinLnBrk="0" hangingPunct="1">
              <a:lnSpc>
                <a:spcPct val="125000"/>
              </a:lnSpc>
              <a:spcBef>
                <a:spcPct val="20000"/>
              </a:spcBef>
              <a:buFontTx/>
              <a:buBlip>
                <a:blip r:embed="rId2"/>
              </a:buBlip>
              <a:defRPr sz="20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2pPr>
            <a:lvl3pPr marL="1143000" indent="-228600" algn="l" defTabSz="914400" rtl="0" eaLnBrk="0" latinLnBrk="0" hangingPunct="1">
              <a:lnSpc>
                <a:spcPct val="125000"/>
              </a:lnSpc>
              <a:spcBef>
                <a:spcPct val="20000"/>
              </a:spcBef>
              <a:buFontTx/>
              <a:buBlip>
                <a:blip r:embed="rId3"/>
              </a:buBlip>
              <a:defRPr sz="18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3pPr>
            <a:lvl4pPr marL="1600200" indent="-228600" algn="l" defTabSz="914400" rtl="0" eaLnBrk="0" latinLnBrk="0" hangingPunct="1">
              <a:lnSpc>
                <a:spcPct val="125000"/>
              </a:lnSpc>
              <a:spcBef>
                <a:spcPct val="20000"/>
              </a:spcBef>
              <a:buFont typeface="Wingdings" panose="05000000000000000000" pitchFamily="2" charset="2"/>
              <a:buChar char="Ø"/>
              <a:defRPr sz="16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4pPr>
            <a:lvl5pPr marL="2057400" indent="-228600" algn="l" defTabSz="914400" rtl="0" eaLnBrk="0" latinLnBrk="0" hangingPunct="1">
              <a:lnSpc>
                <a:spcPct val="125000"/>
              </a:lnSpc>
              <a:spcBef>
                <a:spcPct val="20000"/>
              </a:spcBef>
              <a:buFont typeface="Arial" panose="020B0604020202020204" pitchFamily="34" charset="0"/>
              <a:buChar char="•"/>
              <a:defRPr sz="16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ko-KR" sz="2200" dirty="0"/>
          </a:p>
          <a:p>
            <a:pPr>
              <a:buFont typeface="Wingdings" panose="05000000000000000000" pitchFamily="2" charset="2"/>
              <a:buChar char="Ø"/>
            </a:pPr>
            <a:r>
              <a:rPr lang="en-US" altLang="ko-KR" sz="2000" dirty="0"/>
              <a:t>Decide which </a:t>
            </a:r>
            <a:r>
              <a:rPr lang="en-US" altLang="ko-KR" sz="2000" dirty="0">
                <a:solidFill>
                  <a:srgbClr val="FF0000"/>
                </a:solidFill>
              </a:rPr>
              <a:t>windows</a:t>
            </a:r>
            <a:r>
              <a:rPr lang="en-US" altLang="ko-KR" sz="2000" dirty="0"/>
              <a:t> to look at</a:t>
            </a:r>
          </a:p>
          <a:p>
            <a:pPr lvl="1">
              <a:buFont typeface="Wingdings" panose="05000000000000000000" pitchFamily="2" charset="2"/>
              <a:buChar char="§"/>
            </a:pPr>
            <a:r>
              <a:rPr lang="en-US" altLang="ko-KR" sz="1800" dirty="0"/>
              <a:t>Select ones that are likely to have interesting objects in them</a:t>
            </a:r>
          </a:p>
          <a:p>
            <a:pPr lvl="1">
              <a:buFont typeface="Wingdings" panose="05000000000000000000" pitchFamily="2" charset="2"/>
              <a:buChar char="§"/>
            </a:pPr>
            <a:r>
              <a:rPr lang="en-US" altLang="ko-KR" sz="1800" dirty="0">
                <a:solidFill>
                  <a:srgbClr val="0000FF"/>
                </a:solidFill>
              </a:rPr>
              <a:t>Regional proposal network (RPN): </a:t>
            </a:r>
            <a:r>
              <a:rPr lang="en-US" altLang="ko-KR" sz="1800" dirty="0"/>
              <a:t>A network that finds regions with objects</a:t>
            </a:r>
          </a:p>
          <a:p>
            <a:pPr lvl="1">
              <a:buFont typeface="Wingdings" panose="05000000000000000000" pitchFamily="2" charset="2"/>
              <a:buChar char="§"/>
            </a:pPr>
            <a:r>
              <a:rPr lang="en-US" altLang="ko-KR" sz="1800" dirty="0">
                <a:solidFill>
                  <a:srgbClr val="0000FF"/>
                </a:solidFill>
              </a:rPr>
              <a:t>Region of interest (ROI)</a:t>
            </a:r>
            <a:r>
              <a:rPr lang="en-US" altLang="ko-KR" sz="1800" dirty="0"/>
              <a:t>: box with a good enough </a:t>
            </a:r>
            <a:r>
              <a:rPr lang="en-US" altLang="ko-KR" sz="1800" dirty="0" err="1"/>
              <a:t>objectness</a:t>
            </a:r>
            <a:r>
              <a:rPr lang="en-US" altLang="ko-KR" sz="1800" dirty="0"/>
              <a:t> score</a:t>
            </a:r>
          </a:p>
          <a:p>
            <a:pPr lvl="1">
              <a:buFont typeface="Wingdings" panose="05000000000000000000" pitchFamily="2" charset="2"/>
              <a:buChar char="§"/>
            </a:pPr>
            <a:r>
              <a:rPr lang="en-US" altLang="ko-KR" sz="1800" dirty="0">
                <a:solidFill>
                  <a:srgbClr val="0000FF"/>
                </a:solidFill>
              </a:rPr>
              <a:t>ROI pooling</a:t>
            </a:r>
            <a:r>
              <a:rPr lang="en-US" altLang="ko-KR" sz="1800" dirty="0"/>
              <a:t>: sampling the pixels to extract features</a:t>
            </a:r>
            <a:endParaRPr lang="el-GR" altLang="ko-Kore-KR" dirty="0"/>
          </a:p>
        </p:txBody>
      </p:sp>
    </p:spTree>
    <p:extLst>
      <p:ext uri="{BB962C8B-B14F-4D97-AF65-F5344CB8AC3E}">
        <p14:creationId xmlns:p14="http://schemas.microsoft.com/office/powerpoint/2010/main" val="2527618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19.5 Detecting Objects (3/4)</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548826" cy="4176464"/>
          </a:xfrm>
        </p:spPr>
        <p:txBody>
          <a:bodyPr/>
          <a:lstStyle/>
          <a:p>
            <a:pPr marL="0" indent="0">
              <a:buNone/>
            </a:pPr>
            <a:r>
              <a:rPr lang="en-US" altLang="ko-Kore-KR" sz="2200" dirty="0"/>
              <a:t>Details to workout (cont.)</a:t>
            </a:r>
            <a:endParaRPr lang="en-US" altLang="ko-KR" sz="2200" dirty="0"/>
          </a:p>
          <a:p>
            <a:pPr>
              <a:buFont typeface="Wingdings" panose="05000000000000000000" pitchFamily="2" charset="2"/>
              <a:buChar char="Ø"/>
            </a:pPr>
            <a:r>
              <a:rPr lang="en-US" altLang="ko-KR" sz="2000" dirty="0"/>
              <a:t>Choose which windows to report</a:t>
            </a:r>
          </a:p>
          <a:p>
            <a:pPr lvl="1">
              <a:buFont typeface="Wingdings" panose="05000000000000000000" pitchFamily="2" charset="2"/>
              <a:buChar char="§"/>
            </a:pPr>
            <a:r>
              <a:rPr lang="en-US" altLang="ko-KR" sz="1800" dirty="0"/>
              <a:t>Don’t want to report the same object multiple times in slightly different windows </a:t>
            </a:r>
          </a:p>
          <a:p>
            <a:pPr lvl="1">
              <a:buFont typeface="Wingdings" panose="05000000000000000000" pitchFamily="2" charset="2"/>
              <a:buChar char="§"/>
            </a:pPr>
            <a:r>
              <a:rPr lang="en-US" altLang="ko-KR" sz="1800" dirty="0"/>
              <a:t>Perhaps only the objects that appear large in the image</a:t>
            </a:r>
          </a:p>
          <a:p>
            <a:pPr lvl="1">
              <a:buFont typeface="Wingdings" panose="05000000000000000000" pitchFamily="2" charset="2"/>
              <a:buChar char="§"/>
            </a:pPr>
            <a:r>
              <a:rPr lang="en-US" altLang="ko-KR" sz="1800" dirty="0">
                <a:solidFill>
                  <a:srgbClr val="0000FF"/>
                </a:solidFill>
              </a:rPr>
              <a:t>Non-Maximum Suppression (NMS)</a:t>
            </a:r>
          </a:p>
          <a:p>
            <a:pPr lvl="2">
              <a:buFont typeface="Wingdings" pitchFamily="2" charset="2"/>
              <a:buChar char="§"/>
            </a:pPr>
            <a:r>
              <a:rPr lang="en-US" altLang="ko-KR" sz="1600" dirty="0"/>
              <a:t>First, build a sorted list Non-maximum suppression of all windows with scores over a threshold. </a:t>
            </a:r>
          </a:p>
          <a:p>
            <a:pPr lvl="2">
              <a:buFont typeface="Wingdings" pitchFamily="2" charset="2"/>
              <a:buChar char="§"/>
            </a:pPr>
            <a:r>
              <a:rPr lang="en-US" altLang="ko-KR" sz="1600" dirty="0"/>
              <a:t>Then, choose the window with the highest score</a:t>
            </a:r>
          </a:p>
          <a:p>
            <a:pPr>
              <a:buFont typeface="Wingdings" panose="05000000000000000000" pitchFamily="2" charset="2"/>
              <a:buChar char="Ø"/>
            </a:pPr>
            <a:r>
              <a:rPr lang="en-US" altLang="ko-KR" sz="2000" dirty="0"/>
              <a:t>Report precise locations of objects using these windows</a:t>
            </a:r>
          </a:p>
          <a:p>
            <a:pPr lvl="1">
              <a:buFont typeface="Wingdings" panose="05000000000000000000" pitchFamily="2" charset="2"/>
              <a:buChar char="§"/>
            </a:pPr>
            <a:r>
              <a:rPr lang="en-US" altLang="ko-KR" sz="1800" dirty="0">
                <a:solidFill>
                  <a:srgbClr val="0000FF"/>
                </a:solidFill>
              </a:rPr>
              <a:t>Bounding box regression</a:t>
            </a:r>
          </a:p>
        </p:txBody>
      </p:sp>
    </p:spTree>
    <p:extLst>
      <p:ext uri="{BB962C8B-B14F-4D97-AF65-F5344CB8AC3E}">
        <p14:creationId xmlns:p14="http://schemas.microsoft.com/office/powerpoint/2010/main" val="2545060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95D5433-74E7-684B-4F85-5BA57F55609C}"/>
              </a:ext>
            </a:extLst>
          </p:cNvPr>
          <p:cNvPicPr>
            <a:picLocks noChangeAspect="1"/>
          </p:cNvPicPr>
          <p:nvPr/>
        </p:nvPicPr>
        <p:blipFill>
          <a:blip r:embed="rId2"/>
          <a:stretch>
            <a:fillRect/>
          </a:stretch>
        </p:blipFill>
        <p:spPr>
          <a:xfrm>
            <a:off x="4247456" y="1264209"/>
            <a:ext cx="4896544" cy="2881698"/>
          </a:xfrm>
          <a:prstGeom prst="rect">
            <a:avLst/>
          </a:prstGeom>
        </p:spPr>
      </p:pic>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19.5 Detecting Objects (4/4)</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3948208" cy="4176464"/>
          </a:xfrm>
        </p:spPr>
        <p:txBody>
          <a:bodyPr/>
          <a:lstStyle/>
          <a:p>
            <a:pPr marL="0" indent="0">
              <a:buNone/>
            </a:pPr>
            <a:r>
              <a:rPr lang="en-US" altLang="ko-Kore-KR" sz="2200" dirty="0"/>
              <a:t>Faster RCNN</a:t>
            </a:r>
          </a:p>
          <a:p>
            <a:pPr>
              <a:buFont typeface="Wingdings" panose="05000000000000000000" pitchFamily="2" charset="2"/>
              <a:buChar char="Ø"/>
            </a:pPr>
            <a:r>
              <a:rPr lang="en-US" altLang="ko-KR" sz="2000" b="0" dirty="0"/>
              <a:t>First network computes “</a:t>
            </a:r>
            <a:r>
              <a:rPr lang="en-US" altLang="ko-KR" sz="2000" b="0" dirty="0" err="1"/>
              <a:t>objectness</a:t>
            </a:r>
            <a:r>
              <a:rPr lang="en-US" altLang="ko-KR" sz="2000" b="0" dirty="0"/>
              <a:t>” scores of candidate image boxes, called “</a:t>
            </a:r>
            <a:r>
              <a:rPr lang="en-US" altLang="ko-KR" sz="2000" b="0" dirty="0">
                <a:solidFill>
                  <a:srgbClr val="0000FF"/>
                </a:solidFill>
              </a:rPr>
              <a:t>anchor boxes</a:t>
            </a:r>
            <a:r>
              <a:rPr lang="en-US" altLang="ko-KR" sz="2000" b="0" dirty="0"/>
              <a:t>,” centered at a grid point</a:t>
            </a:r>
            <a:br>
              <a:rPr lang="en-US" altLang="ko-KR" sz="2000" b="0" dirty="0"/>
            </a:br>
            <a:endParaRPr lang="en-US" altLang="ko-KR" sz="2000" b="0" dirty="0"/>
          </a:p>
          <a:p>
            <a:pPr>
              <a:buFont typeface="Wingdings" panose="05000000000000000000" pitchFamily="2" charset="2"/>
              <a:buChar char="Ø"/>
            </a:pPr>
            <a:r>
              <a:rPr lang="en-US" altLang="ko-KR" sz="2000" b="0" dirty="0"/>
              <a:t>Second network is a feature stack that computes a representation of the image suitable for classification</a:t>
            </a:r>
            <a:endParaRPr lang="el-GR" altLang="ko-Kore-KR" sz="2000" b="0" dirty="0"/>
          </a:p>
        </p:txBody>
      </p:sp>
      <p:sp>
        <p:nvSpPr>
          <p:cNvPr id="5" name="TextBox 4">
            <a:extLst>
              <a:ext uri="{FF2B5EF4-FFF2-40B4-BE49-F238E27FC236}">
                <a16:creationId xmlns:a16="http://schemas.microsoft.com/office/drawing/2014/main" id="{73436500-0CEB-6770-CA62-D3702A2B876E}"/>
              </a:ext>
            </a:extLst>
          </p:cNvPr>
          <p:cNvSpPr txBox="1"/>
          <p:nvPr/>
        </p:nvSpPr>
        <p:spPr>
          <a:xfrm>
            <a:off x="8039595" y="4145907"/>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#21</a:t>
            </a:r>
          </a:p>
        </p:txBody>
      </p:sp>
    </p:spTree>
    <p:extLst>
      <p:ext uri="{BB962C8B-B14F-4D97-AF65-F5344CB8AC3E}">
        <p14:creationId xmlns:p14="http://schemas.microsoft.com/office/powerpoint/2010/main" val="2974743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19.6</a:t>
            </a:r>
            <a:r>
              <a:rPr lang="ko-KR" altLang="en-US"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a:t>
            </a: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The 3D World</a:t>
            </a:r>
          </a:p>
        </p:txBody>
      </p:sp>
    </p:spTree>
    <p:extLst>
      <p:ext uri="{BB962C8B-B14F-4D97-AF65-F5344CB8AC3E}">
        <p14:creationId xmlns:p14="http://schemas.microsoft.com/office/powerpoint/2010/main" val="3590462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19.6 The 3D World (1/2)</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548826" cy="4176464"/>
          </a:xfrm>
        </p:spPr>
        <p:txBody>
          <a:bodyPr/>
          <a:lstStyle/>
          <a:p>
            <a:pPr marL="0" indent="0">
              <a:lnSpc>
                <a:spcPct val="100000"/>
              </a:lnSpc>
              <a:buNone/>
            </a:pPr>
            <a:r>
              <a:rPr lang="en-US" altLang="ko-KR" sz="2200" dirty="0"/>
              <a:t>3D cues from multiple views</a:t>
            </a:r>
            <a:endParaRPr lang="en-US" altLang="ko-Kore-KR" sz="2200" dirty="0"/>
          </a:p>
          <a:p>
            <a:pPr>
              <a:lnSpc>
                <a:spcPct val="100000"/>
              </a:lnSpc>
              <a:buFont typeface="Wingdings" panose="05000000000000000000" pitchFamily="2" charset="2"/>
              <a:buChar char="Ø"/>
            </a:pPr>
            <a:r>
              <a:rPr lang="en-US" altLang="ko-KR" sz="2000" b="0" dirty="0"/>
              <a:t>Two images of the same scene taken from different viewpoints and know enough about the two cameras</a:t>
            </a:r>
            <a:endParaRPr lang="en-US" altLang="ko-Kore-KR" sz="2000" b="0" dirty="0"/>
          </a:p>
          <a:p>
            <a:pPr lvl="1">
              <a:lnSpc>
                <a:spcPct val="100000"/>
              </a:lnSpc>
              <a:buFont typeface="Wingdings" panose="05000000000000000000" pitchFamily="2" charset="2"/>
              <a:buChar char="§"/>
            </a:pPr>
            <a:r>
              <a:rPr lang="en-US" altLang="ko-KR" sz="1800" dirty="0"/>
              <a:t>Can construct a 3D model by figuring out which point in the first view corresponds to which point in the second view + geometry</a:t>
            </a:r>
            <a:r>
              <a:rPr lang="en-US" altLang="ko-Kore-KR" sz="1800" dirty="0"/>
              <a:t> </a:t>
            </a:r>
          </a:p>
          <a:p>
            <a:pPr>
              <a:lnSpc>
                <a:spcPct val="100000"/>
              </a:lnSpc>
              <a:buFont typeface="Wingdings" panose="05000000000000000000" pitchFamily="2" charset="2"/>
              <a:buChar char="Ø"/>
            </a:pPr>
            <a:r>
              <a:rPr lang="en-US" altLang="ko-KR" sz="2000" b="0" dirty="0"/>
              <a:t>Two views of enough points, and know which point in the first view corresponds to</a:t>
            </a:r>
            <a:endParaRPr lang="en-US" altLang="ko-Kore-KR" sz="2000" b="0" dirty="0"/>
          </a:p>
          <a:p>
            <a:pPr lvl="1">
              <a:lnSpc>
                <a:spcPct val="100000"/>
              </a:lnSpc>
              <a:buFont typeface="Wingdings" panose="05000000000000000000" pitchFamily="2" charset="2"/>
              <a:buChar char="§"/>
            </a:pPr>
            <a:r>
              <a:rPr lang="en-US" altLang="ko-KR" sz="1800" dirty="0"/>
              <a:t>Do not need to know much about the cameras to construct a 3D model</a:t>
            </a:r>
          </a:p>
          <a:p>
            <a:pPr lvl="1">
              <a:lnSpc>
                <a:spcPct val="100000"/>
              </a:lnSpc>
              <a:buFont typeface="Wingdings" panose="05000000000000000000" pitchFamily="2" charset="2"/>
              <a:buChar char="§"/>
            </a:pPr>
            <a:r>
              <a:rPr lang="en-US" altLang="ko-KR" sz="1800" dirty="0"/>
              <a:t>Two views of two points gives you four </a:t>
            </a:r>
            <a:r>
              <a:rPr lang="en-US" altLang="ko-KR" sz="1800" i="1" dirty="0"/>
              <a:t>x, y </a:t>
            </a:r>
            <a:r>
              <a:rPr lang="en-US" altLang="ko-KR" sz="1800" dirty="0"/>
              <a:t>coordinates, and you only need three coordinates to specify a point in 3D space</a:t>
            </a:r>
            <a:r>
              <a:rPr lang="en-US" altLang="ko-Kore-KR" sz="1800" dirty="0"/>
              <a:t> </a:t>
            </a:r>
          </a:p>
          <a:p>
            <a:pPr marL="0" indent="0">
              <a:lnSpc>
                <a:spcPct val="100000"/>
              </a:lnSpc>
              <a:buNone/>
            </a:pPr>
            <a:endParaRPr lang="en-US" altLang="ko-Kore-KR" sz="2200" dirty="0"/>
          </a:p>
        </p:txBody>
      </p:sp>
    </p:spTree>
    <p:extLst>
      <p:ext uri="{BB962C8B-B14F-4D97-AF65-F5344CB8AC3E}">
        <p14:creationId xmlns:p14="http://schemas.microsoft.com/office/powerpoint/2010/main" val="1804315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19.6 The 3D World (2/2)</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4596280" cy="4176464"/>
          </a:xfrm>
        </p:spPr>
        <p:txBody>
          <a:bodyPr/>
          <a:lstStyle/>
          <a:p>
            <a:pPr marL="0" indent="0">
              <a:lnSpc>
                <a:spcPct val="100000"/>
              </a:lnSpc>
              <a:buNone/>
            </a:pPr>
            <a:r>
              <a:rPr lang="en-US" altLang="ko-KR" sz="2200" dirty="0"/>
              <a:t>Binocular stereopsis</a:t>
            </a:r>
            <a:endParaRPr lang="en-US" altLang="ko-Kore-KR" sz="2200" dirty="0"/>
          </a:p>
          <a:p>
            <a:pPr>
              <a:lnSpc>
                <a:spcPct val="100000"/>
              </a:lnSpc>
              <a:buFont typeface="Wingdings" panose="05000000000000000000" pitchFamily="2" charset="2"/>
              <a:buChar char="Ø"/>
            </a:pPr>
            <a:r>
              <a:rPr lang="en-US" altLang="ko-KR" sz="2000" dirty="0"/>
              <a:t>Disparity</a:t>
            </a:r>
          </a:p>
          <a:p>
            <a:pPr marL="0" indent="0">
              <a:lnSpc>
                <a:spcPct val="100000"/>
              </a:lnSpc>
              <a:buNone/>
            </a:pPr>
            <a:r>
              <a:rPr lang="en-US" altLang="ko-Kore-KR" sz="2000" b="1" dirty="0"/>
              <a:t>       </a:t>
            </a:r>
            <a:r>
              <a:rPr lang="en-US" altLang="ko-Kore-KR" sz="2000" b="0" dirty="0"/>
              <a:t>Try!</a:t>
            </a:r>
            <a:endParaRPr lang="en-US" altLang="ko-Kore-KR" sz="1800" b="0" dirty="0"/>
          </a:p>
          <a:p>
            <a:pPr lvl="1">
              <a:lnSpc>
                <a:spcPct val="100000"/>
              </a:lnSpc>
              <a:buFont typeface="Wingdings" pitchFamily="2" charset="2"/>
              <a:buChar char="§"/>
            </a:pPr>
            <a:r>
              <a:rPr lang="en-US" altLang="ko-KR" sz="1800" dirty="0"/>
              <a:t>1) both index fingers up in front of your face, with one eye closed</a:t>
            </a:r>
          </a:p>
          <a:p>
            <a:pPr lvl="1">
              <a:lnSpc>
                <a:spcPct val="100000"/>
              </a:lnSpc>
              <a:buFont typeface="Wingdings" pitchFamily="2" charset="2"/>
              <a:buChar char="§"/>
            </a:pPr>
            <a:r>
              <a:rPr lang="en-US" altLang="ko-KR" sz="1800" dirty="0"/>
              <a:t>2) adjust them so the front finger occludes the other finger in the open eye’s view</a:t>
            </a:r>
          </a:p>
          <a:p>
            <a:pPr lvl="1">
              <a:lnSpc>
                <a:spcPct val="100000"/>
              </a:lnSpc>
              <a:buFont typeface="Wingdings" pitchFamily="2" charset="2"/>
              <a:buChar char="§"/>
            </a:pPr>
            <a:r>
              <a:rPr lang="en-US" altLang="ko-KR" sz="1800" dirty="0"/>
              <a:t>3) Now swap eyes</a:t>
            </a:r>
          </a:p>
          <a:p>
            <a:pPr lvl="1">
              <a:lnSpc>
                <a:spcPct val="100000"/>
              </a:lnSpc>
              <a:buFont typeface="Wingdings" pitchFamily="2" charset="2"/>
              <a:buChar char="§"/>
            </a:pPr>
            <a:r>
              <a:rPr lang="en-US" altLang="ko-KR" sz="1800" dirty="0"/>
              <a:t>4) you should notice that the fingers have shifted position with respect to one another</a:t>
            </a:r>
            <a:r>
              <a:rPr lang="en-US" altLang="ko-Kore-KR" sz="1800" dirty="0"/>
              <a:t> </a:t>
            </a:r>
          </a:p>
        </p:txBody>
      </p:sp>
      <p:pic>
        <p:nvPicPr>
          <p:cNvPr id="4" name="그림 3">
            <a:extLst>
              <a:ext uri="{FF2B5EF4-FFF2-40B4-BE49-F238E27FC236}">
                <a16:creationId xmlns:a16="http://schemas.microsoft.com/office/drawing/2014/main" id="{C74CEDDC-5580-DC6B-49FF-C6ECBD8B3600}"/>
              </a:ext>
            </a:extLst>
          </p:cNvPr>
          <p:cNvPicPr>
            <a:picLocks noChangeAspect="1"/>
          </p:cNvPicPr>
          <p:nvPr/>
        </p:nvPicPr>
        <p:blipFill>
          <a:blip r:embed="rId2"/>
          <a:stretch>
            <a:fillRect/>
          </a:stretch>
        </p:blipFill>
        <p:spPr>
          <a:xfrm>
            <a:off x="5148064" y="339502"/>
            <a:ext cx="4469153" cy="3219822"/>
          </a:xfrm>
          <a:prstGeom prst="rect">
            <a:avLst/>
          </a:prstGeom>
        </p:spPr>
      </p:pic>
      <p:sp>
        <p:nvSpPr>
          <p:cNvPr id="5" name="TextBox 4">
            <a:extLst>
              <a:ext uri="{FF2B5EF4-FFF2-40B4-BE49-F238E27FC236}">
                <a16:creationId xmlns:a16="http://schemas.microsoft.com/office/drawing/2014/main" id="{3462F920-A3E8-88C1-B9CB-899B192C3D28}"/>
              </a:ext>
            </a:extLst>
          </p:cNvPr>
          <p:cNvSpPr txBox="1"/>
          <p:nvPr/>
        </p:nvSpPr>
        <p:spPr>
          <a:xfrm>
            <a:off x="7668344" y="3723878"/>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#22</a:t>
            </a:r>
          </a:p>
        </p:txBody>
      </p:sp>
    </p:spTree>
    <p:extLst>
      <p:ext uri="{BB962C8B-B14F-4D97-AF65-F5344CB8AC3E}">
        <p14:creationId xmlns:p14="http://schemas.microsoft.com/office/powerpoint/2010/main" val="594383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19.7</a:t>
            </a:r>
            <a:r>
              <a:rPr lang="ko-KR" altLang="en-US"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a:t>
            </a: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Using Computer Vision</a:t>
            </a:r>
          </a:p>
        </p:txBody>
      </p:sp>
    </p:spTree>
    <p:extLst>
      <p:ext uri="{BB962C8B-B14F-4D97-AF65-F5344CB8AC3E}">
        <p14:creationId xmlns:p14="http://schemas.microsoft.com/office/powerpoint/2010/main" val="1817392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19.7 Using Computer Vision (1/7)</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548826" cy="936104"/>
          </a:xfrm>
        </p:spPr>
        <p:txBody>
          <a:bodyPr/>
          <a:lstStyle/>
          <a:p>
            <a:pPr marL="0" indent="0">
              <a:buNone/>
            </a:pPr>
            <a:r>
              <a:rPr lang="en-US" altLang="ko-KR" dirty="0"/>
              <a:t>Understanding what people are doing</a:t>
            </a:r>
            <a:endParaRPr lang="en-US" altLang="ko-Kore-KR" sz="1800" dirty="0"/>
          </a:p>
        </p:txBody>
      </p:sp>
      <p:pic>
        <p:nvPicPr>
          <p:cNvPr id="4" name="그림 3">
            <a:extLst>
              <a:ext uri="{FF2B5EF4-FFF2-40B4-BE49-F238E27FC236}">
                <a16:creationId xmlns:a16="http://schemas.microsoft.com/office/drawing/2014/main" id="{5332724B-74F1-1670-AD53-031EF5B98242}"/>
              </a:ext>
            </a:extLst>
          </p:cNvPr>
          <p:cNvPicPr>
            <a:picLocks noChangeAspect="1"/>
          </p:cNvPicPr>
          <p:nvPr/>
        </p:nvPicPr>
        <p:blipFill>
          <a:blip r:embed="rId2"/>
          <a:stretch>
            <a:fillRect/>
          </a:stretch>
        </p:blipFill>
        <p:spPr>
          <a:xfrm>
            <a:off x="5652120" y="1125669"/>
            <a:ext cx="3233080" cy="2096389"/>
          </a:xfrm>
          <a:prstGeom prst="rect">
            <a:avLst/>
          </a:prstGeom>
        </p:spPr>
      </p:pic>
      <p:pic>
        <p:nvPicPr>
          <p:cNvPr id="5" name="그림 4">
            <a:extLst>
              <a:ext uri="{FF2B5EF4-FFF2-40B4-BE49-F238E27FC236}">
                <a16:creationId xmlns:a16="http://schemas.microsoft.com/office/drawing/2014/main" id="{87C94773-8C20-DD6B-A9B2-64CC11EA4487}"/>
              </a:ext>
            </a:extLst>
          </p:cNvPr>
          <p:cNvPicPr>
            <a:picLocks noChangeAspect="1"/>
          </p:cNvPicPr>
          <p:nvPr/>
        </p:nvPicPr>
        <p:blipFill>
          <a:blip r:embed="rId3"/>
          <a:stretch>
            <a:fillRect/>
          </a:stretch>
        </p:blipFill>
        <p:spPr>
          <a:xfrm>
            <a:off x="2555776" y="3472605"/>
            <a:ext cx="4968552" cy="1613873"/>
          </a:xfrm>
          <a:prstGeom prst="rect">
            <a:avLst/>
          </a:prstGeom>
        </p:spPr>
      </p:pic>
      <p:pic>
        <p:nvPicPr>
          <p:cNvPr id="7" name="그림 6">
            <a:extLst>
              <a:ext uri="{FF2B5EF4-FFF2-40B4-BE49-F238E27FC236}">
                <a16:creationId xmlns:a16="http://schemas.microsoft.com/office/drawing/2014/main" id="{5275925B-C842-A856-10D7-32BB5882962B}"/>
              </a:ext>
            </a:extLst>
          </p:cNvPr>
          <p:cNvPicPr>
            <a:picLocks noChangeAspect="1"/>
          </p:cNvPicPr>
          <p:nvPr/>
        </p:nvPicPr>
        <p:blipFill>
          <a:blip r:embed="rId4"/>
          <a:stretch>
            <a:fillRect/>
          </a:stretch>
        </p:blipFill>
        <p:spPr>
          <a:xfrm>
            <a:off x="683568" y="1395362"/>
            <a:ext cx="4170576" cy="1951970"/>
          </a:xfrm>
          <a:prstGeom prst="rect">
            <a:avLst/>
          </a:prstGeom>
        </p:spPr>
      </p:pic>
      <p:sp>
        <p:nvSpPr>
          <p:cNvPr id="8" name="TextBox 7">
            <a:extLst>
              <a:ext uri="{FF2B5EF4-FFF2-40B4-BE49-F238E27FC236}">
                <a16:creationId xmlns:a16="http://schemas.microsoft.com/office/drawing/2014/main" id="{5FDAC001-5904-53E8-E837-AF570EFC69A9}"/>
              </a:ext>
            </a:extLst>
          </p:cNvPr>
          <p:cNvSpPr txBox="1"/>
          <p:nvPr/>
        </p:nvSpPr>
        <p:spPr>
          <a:xfrm>
            <a:off x="8100392" y="3215273"/>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#24</a:t>
            </a:r>
          </a:p>
        </p:txBody>
      </p:sp>
      <p:sp>
        <p:nvSpPr>
          <p:cNvPr id="9" name="TextBox 8">
            <a:extLst>
              <a:ext uri="{FF2B5EF4-FFF2-40B4-BE49-F238E27FC236}">
                <a16:creationId xmlns:a16="http://schemas.microsoft.com/office/drawing/2014/main" id="{1A80BC1D-2A20-2991-DA2F-0F80132770CE}"/>
              </a:ext>
            </a:extLst>
          </p:cNvPr>
          <p:cNvSpPr txBox="1"/>
          <p:nvPr/>
        </p:nvSpPr>
        <p:spPr>
          <a:xfrm>
            <a:off x="1475656" y="4840257"/>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#25</a:t>
            </a:r>
          </a:p>
        </p:txBody>
      </p:sp>
      <p:sp>
        <p:nvSpPr>
          <p:cNvPr id="10" name="TextBox 9">
            <a:extLst>
              <a:ext uri="{FF2B5EF4-FFF2-40B4-BE49-F238E27FC236}">
                <a16:creationId xmlns:a16="http://schemas.microsoft.com/office/drawing/2014/main" id="{90233C29-BA4C-70D5-E9FA-171BECD56389}"/>
              </a:ext>
            </a:extLst>
          </p:cNvPr>
          <p:cNvSpPr txBox="1"/>
          <p:nvPr/>
        </p:nvSpPr>
        <p:spPr>
          <a:xfrm>
            <a:off x="827584" y="3374657"/>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#23</a:t>
            </a:r>
          </a:p>
        </p:txBody>
      </p:sp>
    </p:spTree>
    <p:extLst>
      <p:ext uri="{BB962C8B-B14F-4D97-AF65-F5344CB8AC3E}">
        <p14:creationId xmlns:p14="http://schemas.microsoft.com/office/powerpoint/2010/main" val="175887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19.7 Using Computer Vision (2/7)</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3732184" cy="4176464"/>
          </a:xfrm>
        </p:spPr>
        <p:txBody>
          <a:bodyPr/>
          <a:lstStyle/>
          <a:p>
            <a:pPr marL="0" indent="0">
              <a:buNone/>
            </a:pPr>
            <a:r>
              <a:rPr lang="en-US" altLang="ko-KR" sz="2200" dirty="0"/>
              <a:t>Linking pictures and words </a:t>
            </a:r>
            <a:endParaRPr lang="en-US" altLang="ko-Kore-KR" sz="2200" dirty="0"/>
          </a:p>
          <a:p>
            <a:pPr>
              <a:buFont typeface="Wingdings" panose="05000000000000000000" pitchFamily="2" charset="2"/>
              <a:buChar char="Ø"/>
            </a:pPr>
            <a:r>
              <a:rPr lang="en-US" altLang="ko-Kore-KR" sz="2000" b="0" dirty="0"/>
              <a:t>How can we find the images we want? </a:t>
            </a:r>
          </a:p>
          <a:p>
            <a:pPr lvl="1">
              <a:buFont typeface="Wingdings" pitchFamily="2" charset="2"/>
              <a:buChar char="§"/>
            </a:pPr>
            <a:r>
              <a:rPr lang="en-US" altLang="ko-Kore-KR" sz="1800" b="0" dirty="0"/>
              <a:t>Some of the images will have keywords or captions attached</a:t>
            </a:r>
          </a:p>
          <a:p>
            <a:pPr lvl="1">
              <a:buFont typeface="Wingdings" pitchFamily="2" charset="2"/>
              <a:buChar char="§"/>
            </a:pPr>
            <a:r>
              <a:rPr lang="en-US" altLang="ko-Kore-KR" sz="1800" b="0" dirty="0"/>
              <a:t>For these, </a:t>
            </a:r>
            <a:r>
              <a:rPr lang="en-US" altLang="ko-Kore-KR" sz="1800" b="0" dirty="0">
                <a:solidFill>
                  <a:srgbClr val="0000FF"/>
                </a:solidFill>
              </a:rPr>
              <a:t>image retrieval </a:t>
            </a:r>
            <a:r>
              <a:rPr lang="en-US" altLang="ko-Kore-KR" sz="1800" b="0" dirty="0"/>
              <a:t>can be like text retrieval.</a:t>
            </a:r>
          </a:p>
        </p:txBody>
      </p:sp>
      <p:pic>
        <p:nvPicPr>
          <p:cNvPr id="1026" name="Picture 2" descr="Illustration of video-text retrieval task: given a text query, retrieve...  | Download Scientific Diagram">
            <a:extLst>
              <a:ext uri="{FF2B5EF4-FFF2-40B4-BE49-F238E27FC236}">
                <a16:creationId xmlns:a16="http://schemas.microsoft.com/office/drawing/2014/main" id="{00056BF2-65E7-CD14-3BB2-5385847C7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635646"/>
            <a:ext cx="4841106" cy="287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152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19.7 Using Computer Vision (3/7)</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548826" cy="4176464"/>
          </a:xfrm>
        </p:spPr>
        <p:txBody>
          <a:bodyPr/>
          <a:lstStyle/>
          <a:p>
            <a:pPr marL="0" indent="0">
              <a:buNone/>
            </a:pPr>
            <a:r>
              <a:rPr lang="en-US" altLang="ko-KR" sz="2200" dirty="0"/>
              <a:t>Linking pictures and words </a:t>
            </a:r>
            <a:endParaRPr lang="en-US" altLang="ko-Kore-KR" sz="2200" dirty="0"/>
          </a:p>
          <a:p>
            <a:pPr>
              <a:buFont typeface="Wingdings" panose="05000000000000000000" pitchFamily="2" charset="2"/>
              <a:buChar char="Ø"/>
            </a:pPr>
            <a:r>
              <a:rPr lang="en-US" altLang="ko-Kore-KR" sz="2000" b="0" dirty="0"/>
              <a:t>Visual </a:t>
            </a:r>
            <a:r>
              <a:rPr lang="en-US" altLang="ko-KR" sz="2000" b="0" dirty="0"/>
              <a:t>question-answering systems</a:t>
            </a:r>
            <a:endParaRPr lang="en-US" altLang="ko-Kore-KR" sz="2000" b="0" dirty="0"/>
          </a:p>
        </p:txBody>
      </p:sp>
      <p:pic>
        <p:nvPicPr>
          <p:cNvPr id="4" name="그림 3">
            <a:extLst>
              <a:ext uri="{FF2B5EF4-FFF2-40B4-BE49-F238E27FC236}">
                <a16:creationId xmlns:a16="http://schemas.microsoft.com/office/drawing/2014/main" id="{6F06665A-CA79-89B7-FB8A-FD0BC1401187}"/>
              </a:ext>
            </a:extLst>
          </p:cNvPr>
          <p:cNvPicPr>
            <a:picLocks noChangeAspect="1"/>
          </p:cNvPicPr>
          <p:nvPr/>
        </p:nvPicPr>
        <p:blipFill>
          <a:blip r:embed="rId2"/>
          <a:stretch>
            <a:fillRect/>
          </a:stretch>
        </p:blipFill>
        <p:spPr>
          <a:xfrm>
            <a:off x="1403648" y="1855939"/>
            <a:ext cx="6426596" cy="2759792"/>
          </a:xfrm>
          <a:prstGeom prst="rect">
            <a:avLst/>
          </a:prstGeom>
        </p:spPr>
      </p:pic>
      <p:sp>
        <p:nvSpPr>
          <p:cNvPr id="5" name="TextBox 4">
            <a:extLst>
              <a:ext uri="{FF2B5EF4-FFF2-40B4-BE49-F238E27FC236}">
                <a16:creationId xmlns:a16="http://schemas.microsoft.com/office/drawing/2014/main" id="{60685D74-F1F2-F151-6E09-1F354D2E0499}"/>
              </a:ext>
            </a:extLst>
          </p:cNvPr>
          <p:cNvSpPr txBox="1"/>
          <p:nvPr/>
        </p:nvSpPr>
        <p:spPr>
          <a:xfrm>
            <a:off x="6804248" y="4684833"/>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#26</a:t>
            </a:r>
          </a:p>
        </p:txBody>
      </p:sp>
    </p:spTree>
    <p:extLst>
      <p:ext uri="{BB962C8B-B14F-4D97-AF65-F5344CB8AC3E}">
        <p14:creationId xmlns:p14="http://schemas.microsoft.com/office/powerpoint/2010/main" val="239550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Detecting Objects</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5100336" cy="4176464"/>
          </a:xfrm>
        </p:spPr>
        <p:txBody>
          <a:bodyPr/>
          <a:lstStyle/>
          <a:p>
            <a:pPr marL="0" indent="0">
              <a:buNone/>
            </a:pPr>
            <a:r>
              <a:rPr lang="en-US" sz="2200" dirty="0"/>
              <a:t>Image classifiers</a:t>
            </a:r>
          </a:p>
          <a:p>
            <a:pPr lvl="1">
              <a:lnSpc>
                <a:spcPct val="100000"/>
              </a:lnSpc>
              <a:buFont typeface="Wingdings" pitchFamily="2" charset="2"/>
              <a:buChar char="Ø"/>
            </a:pPr>
            <a:r>
              <a:rPr lang="en-US" sz="1800" b="0" dirty="0"/>
              <a:t>Predict </a:t>
            </a:r>
            <a:r>
              <a:rPr lang="en-US" sz="1800" b="0" dirty="0">
                <a:solidFill>
                  <a:srgbClr val="C00000"/>
                </a:solidFill>
              </a:rPr>
              <a:t>what</a:t>
            </a:r>
            <a:r>
              <a:rPr lang="en-US" sz="1800" b="0" dirty="0"/>
              <a:t> is in the image</a:t>
            </a:r>
          </a:p>
          <a:p>
            <a:pPr marL="0" indent="0">
              <a:lnSpc>
                <a:spcPct val="100000"/>
              </a:lnSpc>
              <a:buNone/>
            </a:pPr>
            <a:r>
              <a:rPr lang="en-US" sz="2200" dirty="0"/>
              <a:t>Object detectors</a:t>
            </a:r>
            <a:endParaRPr lang="en-US" sz="2000" dirty="0"/>
          </a:p>
          <a:p>
            <a:pPr lvl="1">
              <a:buFont typeface="Wingdings" panose="05000000000000000000" pitchFamily="2" charset="2"/>
              <a:buChar char="Ø"/>
            </a:pPr>
            <a:r>
              <a:rPr lang="en-US" altLang="ko-KR" sz="1800" b="0" dirty="0"/>
              <a:t>Find multiple objects in an image, report </a:t>
            </a:r>
            <a:r>
              <a:rPr lang="en-US" altLang="ko-KR" sz="1800" b="0" dirty="0">
                <a:solidFill>
                  <a:srgbClr val="FF0000"/>
                </a:solidFill>
              </a:rPr>
              <a:t>what</a:t>
            </a:r>
            <a:r>
              <a:rPr lang="en-US" altLang="ko-KR" sz="1800" b="0" dirty="0"/>
              <a:t> class each object is, and report </a:t>
            </a:r>
            <a:r>
              <a:rPr lang="en-US" altLang="ko-KR" sz="1800" b="0" dirty="0">
                <a:solidFill>
                  <a:srgbClr val="FF0000"/>
                </a:solidFill>
              </a:rPr>
              <a:t>where</a:t>
            </a:r>
            <a:r>
              <a:rPr lang="en-US" altLang="ko-KR" sz="1800" b="0" dirty="0"/>
              <a:t> each object is by giving a </a:t>
            </a:r>
            <a:r>
              <a:rPr lang="en-US" altLang="ko-KR" sz="1800" b="0" dirty="0">
                <a:solidFill>
                  <a:srgbClr val="0000FF"/>
                </a:solidFill>
              </a:rPr>
              <a:t>bounding box </a:t>
            </a:r>
            <a:r>
              <a:rPr lang="en-US" altLang="ko-KR" sz="1800" b="0" dirty="0"/>
              <a:t>around the object</a:t>
            </a:r>
          </a:p>
          <a:p>
            <a:pPr lvl="1">
              <a:buFont typeface="Wingdings" panose="05000000000000000000" pitchFamily="2" charset="2"/>
              <a:buChar char="§"/>
            </a:pPr>
            <a:r>
              <a:rPr lang="en-US" altLang="ko-KR" sz="1800" dirty="0"/>
              <a:t>Looking at a small sliding window onto the larger image—a rectangle</a:t>
            </a:r>
          </a:p>
          <a:p>
            <a:pPr lvl="1">
              <a:buFont typeface="Wingdings" panose="05000000000000000000" pitchFamily="2" charset="2"/>
              <a:buChar char="§"/>
            </a:pPr>
            <a:r>
              <a:rPr lang="en-US" altLang="ko-KR" sz="1800" dirty="0"/>
              <a:t>Classify what we see in the window</a:t>
            </a:r>
            <a:endParaRPr lang="el-GR" altLang="ko-KR" sz="1800" dirty="0"/>
          </a:p>
          <a:p>
            <a:pPr>
              <a:lnSpc>
                <a:spcPct val="100000"/>
              </a:lnSpc>
              <a:buFont typeface="Wingdings" pitchFamily="2" charset="2"/>
              <a:buChar char="Ø"/>
            </a:pPr>
            <a:endParaRPr lang="en-US" sz="2000" dirty="0"/>
          </a:p>
        </p:txBody>
      </p:sp>
      <p:sp>
        <p:nvSpPr>
          <p:cNvPr id="4" name="TextBox 3">
            <a:extLst>
              <a:ext uri="{FF2B5EF4-FFF2-40B4-BE49-F238E27FC236}">
                <a16:creationId xmlns:a16="http://schemas.microsoft.com/office/drawing/2014/main" id="{DA6F6F5B-E151-96E3-665D-5FDE1503B1C6}"/>
              </a:ext>
            </a:extLst>
          </p:cNvPr>
          <p:cNvSpPr txBox="1"/>
          <p:nvPr/>
        </p:nvSpPr>
        <p:spPr>
          <a:xfrm>
            <a:off x="5141583" y="735725"/>
            <a:ext cx="1362681"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#4</a:t>
            </a:r>
          </a:p>
        </p:txBody>
      </p:sp>
      <p:sp>
        <p:nvSpPr>
          <p:cNvPr id="5" name="TextBox 4">
            <a:extLst>
              <a:ext uri="{FF2B5EF4-FFF2-40B4-BE49-F238E27FC236}">
                <a16:creationId xmlns:a16="http://schemas.microsoft.com/office/drawing/2014/main" id="{27C0A9EC-38C5-2AB4-EB9C-82FD5D93B7DC}"/>
              </a:ext>
            </a:extLst>
          </p:cNvPr>
          <p:cNvSpPr txBox="1"/>
          <p:nvPr/>
        </p:nvSpPr>
        <p:spPr>
          <a:xfrm>
            <a:off x="5255479" y="4872264"/>
            <a:ext cx="1362681"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#5</a:t>
            </a:r>
          </a:p>
        </p:txBody>
      </p:sp>
      <p:pic>
        <p:nvPicPr>
          <p:cNvPr id="6" name="Picture 2" descr="7 Object Detection with R-CNN, SSD, and YOLO - Deep Learning for Vision  Systems">
            <a:extLst>
              <a:ext uri="{FF2B5EF4-FFF2-40B4-BE49-F238E27FC236}">
                <a16:creationId xmlns:a16="http://schemas.microsoft.com/office/drawing/2014/main" id="{AB737717-5602-63E0-6BF1-586D2532E0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906"/>
          <a:stretch/>
        </p:blipFill>
        <p:spPr bwMode="auto">
          <a:xfrm>
            <a:off x="5793513" y="699542"/>
            <a:ext cx="2090855" cy="20196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7 Object Detection with R-CNN, SSD, and YOLO - Deep Learning for Vision  Systems">
            <a:extLst>
              <a:ext uri="{FF2B5EF4-FFF2-40B4-BE49-F238E27FC236}">
                <a16:creationId xmlns:a16="http://schemas.microsoft.com/office/drawing/2014/main" id="{953DD94D-AEA1-E27F-4A31-633F9D4C43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094"/>
          <a:stretch/>
        </p:blipFill>
        <p:spPr bwMode="auto">
          <a:xfrm>
            <a:off x="5759632" y="2793461"/>
            <a:ext cx="2124736" cy="201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482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19.7 Using Computer Vision (4/7)</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4839490" cy="4176464"/>
          </a:xfrm>
        </p:spPr>
        <p:txBody>
          <a:bodyPr/>
          <a:lstStyle/>
          <a:p>
            <a:pPr marL="0" indent="0">
              <a:buNone/>
            </a:pPr>
            <a:r>
              <a:rPr lang="en-US" altLang="ko-Kore-KR" sz="2200" dirty="0"/>
              <a:t>Reconstruction from many views</a:t>
            </a:r>
          </a:p>
          <a:p>
            <a:pPr>
              <a:buFont typeface="Wingdings" panose="05000000000000000000" pitchFamily="2" charset="2"/>
              <a:buChar char="Ø"/>
            </a:pPr>
            <a:r>
              <a:rPr lang="en-US" altLang="ko-KR" sz="2000" dirty="0"/>
              <a:t>Construction management</a:t>
            </a:r>
            <a:r>
              <a:rPr lang="en-US" altLang="ko-Kore-KR" sz="2000" dirty="0"/>
              <a:t> </a:t>
            </a:r>
          </a:p>
          <a:p>
            <a:pPr lvl="1">
              <a:buFont typeface="Wingdings" panose="05000000000000000000" pitchFamily="2" charset="2"/>
              <a:buChar char="§"/>
            </a:pPr>
            <a:r>
              <a:rPr lang="en-US" altLang="ko-KR" sz="1800" dirty="0"/>
              <a:t>Keeping track of what is happening during construction is difficult and expensive</a:t>
            </a:r>
          </a:p>
          <a:p>
            <a:pPr lvl="1">
              <a:buFont typeface="Wingdings" panose="05000000000000000000" pitchFamily="2" charset="2"/>
              <a:buChar char="§"/>
            </a:pPr>
            <a:r>
              <a:rPr lang="en-US" altLang="ko-KR" sz="1800" dirty="0"/>
              <a:t>Fly drones through the construction filming the current state</a:t>
            </a:r>
          </a:p>
          <a:p>
            <a:pPr lvl="1">
              <a:buFont typeface="Wingdings" panose="05000000000000000000" pitchFamily="2" charset="2"/>
              <a:buChar char="§"/>
            </a:pPr>
            <a:r>
              <a:rPr lang="en-US" altLang="ko-KR" sz="1800" dirty="0"/>
              <a:t>Build a 3D model of the current state and explore</a:t>
            </a:r>
            <a:endParaRPr lang="en-US" altLang="ko-Kore-KR" sz="1800" dirty="0"/>
          </a:p>
        </p:txBody>
      </p:sp>
      <p:sp>
        <p:nvSpPr>
          <p:cNvPr id="4" name="TextBox 3">
            <a:extLst>
              <a:ext uri="{FF2B5EF4-FFF2-40B4-BE49-F238E27FC236}">
                <a16:creationId xmlns:a16="http://schemas.microsoft.com/office/drawing/2014/main" id="{F56F31CE-FAA7-8689-24F3-8EE63044D173}"/>
              </a:ext>
            </a:extLst>
          </p:cNvPr>
          <p:cNvSpPr txBox="1"/>
          <p:nvPr/>
        </p:nvSpPr>
        <p:spPr>
          <a:xfrm>
            <a:off x="7919864" y="3939902"/>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#27</a:t>
            </a:r>
          </a:p>
        </p:txBody>
      </p:sp>
      <p:pic>
        <p:nvPicPr>
          <p:cNvPr id="5" name="Picture 2" descr="5 Myths About BIM Technology and Why They Shouldn't Scare You Away From  Using It | For Construction Pros">
            <a:extLst>
              <a:ext uri="{FF2B5EF4-FFF2-40B4-BE49-F238E27FC236}">
                <a16:creationId xmlns:a16="http://schemas.microsoft.com/office/drawing/2014/main" id="{2085C634-19C7-8BB6-030B-87D2C390B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435967"/>
            <a:ext cx="3789238" cy="24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384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19.7 Using Computer Vision (5/7)</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548826" cy="4176464"/>
          </a:xfrm>
        </p:spPr>
        <p:txBody>
          <a:bodyPr/>
          <a:lstStyle/>
          <a:p>
            <a:pPr marL="0" indent="0">
              <a:buNone/>
            </a:pPr>
            <a:r>
              <a:rPr lang="en-US" altLang="ko-Kore-KR" sz="2200" dirty="0"/>
              <a:t>Making pictures</a:t>
            </a:r>
          </a:p>
        </p:txBody>
      </p:sp>
      <p:pic>
        <p:nvPicPr>
          <p:cNvPr id="4" name="그림 3">
            <a:extLst>
              <a:ext uri="{FF2B5EF4-FFF2-40B4-BE49-F238E27FC236}">
                <a16:creationId xmlns:a16="http://schemas.microsoft.com/office/drawing/2014/main" id="{948CF40C-C895-3C7A-9AD4-0E2446A1F1D7}"/>
              </a:ext>
            </a:extLst>
          </p:cNvPr>
          <p:cNvPicPr>
            <a:picLocks noChangeAspect="1"/>
          </p:cNvPicPr>
          <p:nvPr/>
        </p:nvPicPr>
        <p:blipFill>
          <a:blip r:embed="rId2"/>
          <a:stretch>
            <a:fillRect/>
          </a:stretch>
        </p:blipFill>
        <p:spPr>
          <a:xfrm>
            <a:off x="1043608" y="1317417"/>
            <a:ext cx="6768752" cy="3384376"/>
          </a:xfrm>
          <a:prstGeom prst="rect">
            <a:avLst/>
          </a:prstGeom>
        </p:spPr>
      </p:pic>
      <p:sp>
        <p:nvSpPr>
          <p:cNvPr id="5" name="TextBox 4">
            <a:extLst>
              <a:ext uri="{FF2B5EF4-FFF2-40B4-BE49-F238E27FC236}">
                <a16:creationId xmlns:a16="http://schemas.microsoft.com/office/drawing/2014/main" id="{85E50CA3-EA97-1F84-B158-7AA22F6AAF48}"/>
              </a:ext>
            </a:extLst>
          </p:cNvPr>
          <p:cNvSpPr txBox="1"/>
          <p:nvPr/>
        </p:nvSpPr>
        <p:spPr>
          <a:xfrm>
            <a:off x="6588224" y="4738892"/>
            <a:ext cx="1224136"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#28</a:t>
            </a:r>
          </a:p>
        </p:txBody>
      </p:sp>
    </p:spTree>
    <p:extLst>
      <p:ext uri="{BB962C8B-B14F-4D97-AF65-F5344CB8AC3E}">
        <p14:creationId xmlns:p14="http://schemas.microsoft.com/office/powerpoint/2010/main" val="1861977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19.7 Using Computer Vision (6/7)</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843558"/>
            <a:ext cx="6540496" cy="3672408"/>
          </a:xfrm>
        </p:spPr>
        <p:txBody>
          <a:bodyPr/>
          <a:lstStyle/>
          <a:p>
            <a:pPr marL="0" indent="0">
              <a:lnSpc>
                <a:spcPct val="100000"/>
              </a:lnSpc>
              <a:buNone/>
            </a:pPr>
            <a:r>
              <a:rPr lang="en-US" altLang="ko-Kore-KR" sz="2000" dirty="0"/>
              <a:t>Using vision for controlling movements</a:t>
            </a:r>
          </a:p>
          <a:p>
            <a:pPr>
              <a:lnSpc>
                <a:spcPct val="100000"/>
              </a:lnSpc>
              <a:buFont typeface="Wingdings" panose="05000000000000000000" pitchFamily="2" charset="2"/>
              <a:buChar char="Ø"/>
            </a:pPr>
            <a:r>
              <a:rPr lang="en-US" altLang="ko-Kore-KR" sz="1800" b="0" dirty="0"/>
              <a:t>A vision system for an </a:t>
            </a:r>
            <a:r>
              <a:rPr lang="en-US" altLang="ko-Kore-KR" sz="1800" b="0" dirty="0">
                <a:solidFill>
                  <a:srgbClr val="0000FF"/>
                </a:solidFill>
              </a:rPr>
              <a:t>automated vehicle driving</a:t>
            </a:r>
            <a:endParaRPr lang="en-US" altLang="ko-Kore-KR" sz="1800" b="0" dirty="0"/>
          </a:p>
          <a:p>
            <a:pPr lvl="1">
              <a:lnSpc>
                <a:spcPct val="100000"/>
              </a:lnSpc>
              <a:buFont typeface="Wingdings" panose="05000000000000000000" pitchFamily="2" charset="2"/>
              <a:buChar char="§"/>
            </a:pPr>
            <a:r>
              <a:rPr lang="en-US" altLang="ko-Kore-KR" sz="1600" dirty="0">
                <a:solidFill>
                  <a:srgbClr val="0000FF"/>
                </a:solidFill>
              </a:rPr>
              <a:t>Lateral control</a:t>
            </a:r>
            <a:r>
              <a:rPr lang="en-US" altLang="ko-Kore-KR" sz="1600" dirty="0"/>
              <a:t>: Ensure that the vehicle remains securely within its lane</a:t>
            </a:r>
          </a:p>
          <a:p>
            <a:pPr lvl="1">
              <a:lnSpc>
                <a:spcPct val="100000"/>
              </a:lnSpc>
              <a:buFont typeface="Wingdings" panose="05000000000000000000" pitchFamily="2" charset="2"/>
              <a:buChar char="§"/>
            </a:pPr>
            <a:r>
              <a:rPr lang="en-US" altLang="ko-Kore-KR" sz="1600" dirty="0">
                <a:solidFill>
                  <a:srgbClr val="0000FF"/>
                </a:solidFill>
              </a:rPr>
              <a:t>Longitudinal control</a:t>
            </a:r>
            <a:r>
              <a:rPr lang="en-US" altLang="ko-Kore-KR" sz="1600" dirty="0"/>
              <a:t>: Ensure that there is a safe distance to the vehicle in front. </a:t>
            </a:r>
          </a:p>
          <a:p>
            <a:pPr lvl="1">
              <a:lnSpc>
                <a:spcPct val="100000"/>
              </a:lnSpc>
              <a:buFont typeface="Wingdings" panose="05000000000000000000" pitchFamily="2" charset="2"/>
              <a:buChar char="§"/>
            </a:pPr>
            <a:r>
              <a:rPr lang="en-US" altLang="ko-Kore-KR" sz="1600" dirty="0">
                <a:solidFill>
                  <a:srgbClr val="0000FF"/>
                </a:solidFill>
              </a:rPr>
              <a:t>Obstacle avoidance</a:t>
            </a:r>
            <a:r>
              <a:rPr lang="en-US" altLang="ko-Kore-KR" sz="1600" dirty="0"/>
              <a:t>: Monitor vehicles in neighboring lanes and be prepared for evasive maneuvers if one of them decides to change lanes. </a:t>
            </a:r>
          </a:p>
          <a:p>
            <a:pPr>
              <a:lnSpc>
                <a:spcPct val="100000"/>
              </a:lnSpc>
              <a:buFont typeface="Wingdings" panose="05000000000000000000" pitchFamily="2" charset="2"/>
              <a:buChar char="Ø"/>
            </a:pPr>
            <a:r>
              <a:rPr lang="en-US" altLang="ko-Kore-KR" sz="1800" b="0" dirty="0"/>
              <a:t>Generate appropriate </a:t>
            </a:r>
            <a:r>
              <a:rPr lang="en-US" altLang="ko-Kore-KR" sz="1800" b="0" dirty="0">
                <a:solidFill>
                  <a:srgbClr val="0000FF"/>
                </a:solidFill>
              </a:rPr>
              <a:t>steering, acceleration, and braking actions</a:t>
            </a:r>
            <a:r>
              <a:rPr lang="en-US" altLang="ko-Kore-KR" sz="1800" b="0" dirty="0"/>
              <a:t> to best accomplish these tasks. </a:t>
            </a:r>
          </a:p>
          <a:p>
            <a:pPr>
              <a:lnSpc>
                <a:spcPct val="100000"/>
              </a:lnSpc>
              <a:buFont typeface="Wingdings" panose="05000000000000000000" pitchFamily="2" charset="2"/>
              <a:buChar char="Ø"/>
            </a:pPr>
            <a:r>
              <a:rPr lang="en-US" altLang="ko-Kore-KR" sz="1800" b="0" dirty="0"/>
              <a:t>The more general case of </a:t>
            </a:r>
            <a:r>
              <a:rPr lang="en-US" altLang="ko-Kore-KR" sz="1800" b="0" dirty="0">
                <a:solidFill>
                  <a:srgbClr val="0000FF"/>
                </a:solidFill>
              </a:rPr>
              <a:t>mobile robots </a:t>
            </a:r>
            <a:r>
              <a:rPr lang="en-US" altLang="ko-Kore-KR" sz="1800" b="0" dirty="0"/>
              <a:t>navigating in various indoor and outdoor environments has been studied, too. </a:t>
            </a:r>
          </a:p>
        </p:txBody>
      </p:sp>
      <p:pic>
        <p:nvPicPr>
          <p:cNvPr id="3" name="그림 2">
            <a:extLst>
              <a:ext uri="{FF2B5EF4-FFF2-40B4-BE49-F238E27FC236}">
                <a16:creationId xmlns:a16="http://schemas.microsoft.com/office/drawing/2014/main" id="{0D0D7DF7-B0BE-7940-A3E9-DFFEB4285BD4}"/>
              </a:ext>
            </a:extLst>
          </p:cNvPr>
          <p:cNvPicPr>
            <a:picLocks noChangeAspect="1"/>
          </p:cNvPicPr>
          <p:nvPr/>
        </p:nvPicPr>
        <p:blipFill>
          <a:blip r:embed="rId2"/>
          <a:stretch>
            <a:fillRect/>
          </a:stretch>
        </p:blipFill>
        <p:spPr>
          <a:xfrm>
            <a:off x="6974630" y="1416049"/>
            <a:ext cx="1860555" cy="1235843"/>
          </a:xfrm>
          <a:prstGeom prst="rect">
            <a:avLst/>
          </a:prstGeom>
        </p:spPr>
      </p:pic>
      <p:pic>
        <p:nvPicPr>
          <p:cNvPr id="4" name="그림 3">
            <a:extLst>
              <a:ext uri="{FF2B5EF4-FFF2-40B4-BE49-F238E27FC236}">
                <a16:creationId xmlns:a16="http://schemas.microsoft.com/office/drawing/2014/main" id="{759A5A5A-E25C-8C47-86AE-7C95930FB13C}"/>
              </a:ext>
            </a:extLst>
          </p:cNvPr>
          <p:cNvPicPr>
            <a:picLocks noChangeAspect="1"/>
          </p:cNvPicPr>
          <p:nvPr/>
        </p:nvPicPr>
        <p:blipFill>
          <a:blip r:embed="rId3"/>
          <a:stretch>
            <a:fillRect/>
          </a:stretch>
        </p:blipFill>
        <p:spPr>
          <a:xfrm>
            <a:off x="6976839" y="3206801"/>
            <a:ext cx="1858346" cy="1257117"/>
          </a:xfrm>
          <a:prstGeom prst="rect">
            <a:avLst/>
          </a:prstGeom>
        </p:spPr>
      </p:pic>
    </p:spTree>
    <p:extLst>
      <p:ext uri="{BB962C8B-B14F-4D97-AF65-F5344CB8AC3E}">
        <p14:creationId xmlns:p14="http://schemas.microsoft.com/office/powerpoint/2010/main" val="4211363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altLang="ko-KR" dirty="0"/>
              <a:t>19.7 Using Computer Vision (7/7)</a:t>
            </a:r>
            <a:endParaRPr lang="en-US" dirty="0"/>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548826" cy="4176464"/>
          </a:xfrm>
        </p:spPr>
        <p:txBody>
          <a:bodyPr/>
          <a:lstStyle/>
          <a:p>
            <a:pPr>
              <a:lnSpc>
                <a:spcPct val="100000"/>
              </a:lnSpc>
              <a:buNone/>
            </a:pPr>
            <a:r>
              <a:rPr lang="en-US" altLang="ko-KR" sz="2200" dirty="0"/>
              <a:t>Video Turing Test (VTT) Project at SNU</a:t>
            </a:r>
          </a:p>
        </p:txBody>
      </p:sp>
      <p:graphicFrame>
        <p:nvGraphicFramePr>
          <p:cNvPr id="4" name="표 3">
            <a:extLst>
              <a:ext uri="{FF2B5EF4-FFF2-40B4-BE49-F238E27FC236}">
                <a16:creationId xmlns:a16="http://schemas.microsoft.com/office/drawing/2014/main" id="{5F1BEDC2-A665-3C3F-DB2F-06B80FD754EC}"/>
              </a:ext>
            </a:extLst>
          </p:cNvPr>
          <p:cNvGraphicFramePr>
            <a:graphicFrameLocks noGrp="1"/>
          </p:cNvGraphicFramePr>
          <p:nvPr>
            <p:extLst>
              <p:ext uri="{D42A27DB-BD31-4B8C-83A1-F6EECF244321}">
                <p14:modId xmlns:p14="http://schemas.microsoft.com/office/powerpoint/2010/main" val="685208833"/>
              </p:ext>
            </p:extLst>
          </p:nvPr>
        </p:nvGraphicFramePr>
        <p:xfrm>
          <a:off x="726270" y="3391225"/>
          <a:ext cx="6328897" cy="1591005"/>
        </p:xfrm>
        <a:graphic>
          <a:graphicData uri="http://schemas.openxmlformats.org/drawingml/2006/table">
            <a:tbl>
              <a:tblPr firstRow="1" bandRow="1">
                <a:tableStyleId>{2D5ABB26-0587-4C30-8999-92F81FD0307C}</a:tableStyleId>
              </a:tblPr>
              <a:tblGrid>
                <a:gridCol w="1283499">
                  <a:extLst>
                    <a:ext uri="{9D8B030D-6E8A-4147-A177-3AD203B41FA5}">
                      <a16:colId xmlns:a16="http://schemas.microsoft.com/office/drawing/2014/main" val="20000"/>
                    </a:ext>
                  </a:extLst>
                </a:gridCol>
                <a:gridCol w="5045398">
                  <a:extLst>
                    <a:ext uri="{9D8B030D-6E8A-4147-A177-3AD203B41FA5}">
                      <a16:colId xmlns:a16="http://schemas.microsoft.com/office/drawing/2014/main" val="20001"/>
                    </a:ext>
                  </a:extLst>
                </a:gridCol>
              </a:tblGrid>
              <a:tr h="314705">
                <a:tc>
                  <a:txBody>
                    <a:bodyPr/>
                    <a:lstStyle/>
                    <a:p>
                      <a:pPr algn="ctr" latinLnBrk="1"/>
                      <a:r>
                        <a:rPr lang="en-US" altLang="ko-KR" sz="1400" b="1" spc="-100" dirty="0"/>
                        <a:t>Human</a:t>
                      </a:r>
                      <a:r>
                        <a:rPr lang="en-US" altLang="ko-KR" sz="1400" b="1" spc="-100" baseline="0" dirty="0"/>
                        <a:t> Q</a:t>
                      </a:r>
                      <a:endParaRPr lang="ko-KR" altLang="en-US" sz="1400" b="1" spc="-100" dirty="0">
                        <a:solidFill>
                          <a:schemeClr val="tx1"/>
                        </a:solidFill>
                      </a:endParaRPr>
                    </a:p>
                  </a:txBody>
                  <a:tcPr/>
                </a:tc>
                <a:tc>
                  <a:txBody>
                    <a:bodyPr/>
                    <a:lstStyle/>
                    <a:p>
                      <a:pPr latinLnBrk="1"/>
                      <a:r>
                        <a:rPr lang="en-US" altLang="ko-KR" sz="1200" spc="-100" dirty="0"/>
                        <a:t>Who entered the café wearing</a:t>
                      </a:r>
                      <a:r>
                        <a:rPr lang="en-US" altLang="ko-KR" sz="1200" spc="-100" baseline="0" dirty="0"/>
                        <a:t> a bridal dress?</a:t>
                      </a:r>
                      <a:endParaRPr lang="ko-KR" altLang="en-US" sz="1200" b="1" spc="-100" dirty="0">
                        <a:solidFill>
                          <a:schemeClr val="tx1"/>
                        </a:solidFill>
                      </a:endParaRPr>
                    </a:p>
                  </a:txBody>
                  <a:tcPr/>
                </a:tc>
                <a:extLst>
                  <a:ext uri="{0D108BD9-81ED-4DB2-BD59-A6C34878D82A}">
                    <a16:rowId xmlns:a16="http://schemas.microsoft.com/office/drawing/2014/main" val="10000"/>
                  </a:ext>
                </a:extLst>
              </a:tr>
              <a:tr h="319075">
                <a:tc>
                  <a:txBody>
                    <a:bodyPr/>
                    <a:lstStyle/>
                    <a:p>
                      <a:pPr algn="ctr" latinLnBrk="1"/>
                      <a:r>
                        <a:rPr lang="en-US" altLang="ko-KR" sz="1400" b="1" spc="-100" dirty="0"/>
                        <a:t>Robot A</a:t>
                      </a:r>
                      <a:endParaRPr lang="ko-KR" altLang="en-US" sz="1400" b="1" spc="-100" dirty="0">
                        <a:solidFill>
                          <a:schemeClr val="tx1"/>
                        </a:solidFill>
                      </a:endParaRPr>
                    </a:p>
                  </a:txBody>
                  <a:tcPr/>
                </a:tc>
                <a:tc>
                  <a:txBody>
                    <a:bodyPr/>
                    <a:lstStyle/>
                    <a:p>
                      <a:pPr latinLnBrk="1"/>
                      <a:r>
                        <a:rPr lang="en-US" altLang="ko-KR" sz="1200" spc="-100" dirty="0"/>
                        <a:t>Rachel.</a:t>
                      </a:r>
                      <a:endParaRPr lang="ko-KR" altLang="en-US" sz="1200" b="1" spc="-100" dirty="0">
                        <a:solidFill>
                          <a:schemeClr val="tx1"/>
                        </a:solidFill>
                      </a:endParaRPr>
                    </a:p>
                  </a:txBody>
                  <a:tcPr/>
                </a:tc>
                <a:extLst>
                  <a:ext uri="{0D108BD9-81ED-4DB2-BD59-A6C34878D82A}">
                    <a16:rowId xmlns:a16="http://schemas.microsoft.com/office/drawing/2014/main" val="10001"/>
                  </a:ext>
                </a:extLst>
              </a:tr>
              <a:tr h="319075">
                <a:tc>
                  <a:txBody>
                    <a:bodyPr/>
                    <a:lstStyle/>
                    <a:p>
                      <a:pPr algn="ctr" latinLnBrk="1"/>
                      <a:r>
                        <a:rPr lang="en-US" altLang="ko-KR" sz="1400" b="1" spc="-100" dirty="0"/>
                        <a:t>Human Q</a:t>
                      </a:r>
                      <a:endParaRPr lang="ko-KR" altLang="en-US" sz="1400" b="1" spc="-100" dirty="0">
                        <a:solidFill>
                          <a:schemeClr val="tx1"/>
                        </a:solidFill>
                      </a:endParaRPr>
                    </a:p>
                  </a:txBody>
                  <a:tcPr/>
                </a:tc>
                <a:tc>
                  <a:txBody>
                    <a:bodyPr/>
                    <a:lstStyle/>
                    <a:p>
                      <a:pPr latinLnBrk="1"/>
                      <a:r>
                        <a:rPr lang="en-US" altLang="ko-KR" sz="1200" spc="-100" dirty="0"/>
                        <a:t>Why did Rachel try to leave</a:t>
                      </a:r>
                      <a:r>
                        <a:rPr lang="en-US" altLang="ko-KR" sz="1200" spc="-100" baseline="0" dirty="0"/>
                        <a:t> her fiancé?</a:t>
                      </a:r>
                      <a:endParaRPr lang="ko-KR" altLang="en-US" sz="1200" b="1" spc="-100" dirty="0">
                        <a:solidFill>
                          <a:schemeClr val="tx1"/>
                        </a:solidFill>
                      </a:endParaRPr>
                    </a:p>
                  </a:txBody>
                  <a:tcPr/>
                </a:tc>
                <a:extLst>
                  <a:ext uri="{0D108BD9-81ED-4DB2-BD59-A6C34878D82A}">
                    <a16:rowId xmlns:a16="http://schemas.microsoft.com/office/drawing/2014/main" val="10002"/>
                  </a:ext>
                </a:extLst>
              </a:tr>
              <a:tr h="319075">
                <a:tc>
                  <a:txBody>
                    <a:bodyPr/>
                    <a:lstStyle/>
                    <a:p>
                      <a:pPr algn="ctr" latinLnBrk="1"/>
                      <a:r>
                        <a:rPr lang="en-US" altLang="ko-KR" sz="1400" b="1" spc="-100" dirty="0"/>
                        <a:t>Robot A</a:t>
                      </a:r>
                      <a:endParaRPr lang="ko-KR" altLang="en-US" sz="1400" b="1" spc="-100" dirty="0">
                        <a:solidFill>
                          <a:schemeClr val="tx1"/>
                        </a:solidFill>
                      </a:endParaRPr>
                    </a:p>
                  </a:txBody>
                  <a:tcPr/>
                </a:tc>
                <a:tc>
                  <a:txBody>
                    <a:bodyPr/>
                    <a:lstStyle/>
                    <a:p>
                      <a:pPr latinLnBrk="1"/>
                      <a:r>
                        <a:rPr lang="en-US" altLang="ko-KR" sz="1200" spc="-100" dirty="0"/>
                        <a:t>Because</a:t>
                      </a:r>
                      <a:r>
                        <a:rPr lang="en-US" altLang="ko-KR" sz="1200" spc="-100" baseline="0" dirty="0"/>
                        <a:t> he betrayed her.</a:t>
                      </a:r>
                      <a:endParaRPr lang="ko-KR" altLang="en-US" sz="1200" b="1" spc="-100" dirty="0">
                        <a:solidFill>
                          <a:schemeClr val="tx1"/>
                        </a:solidFill>
                      </a:endParaRPr>
                    </a:p>
                  </a:txBody>
                  <a:tcPr/>
                </a:tc>
                <a:extLst>
                  <a:ext uri="{0D108BD9-81ED-4DB2-BD59-A6C34878D82A}">
                    <a16:rowId xmlns:a16="http://schemas.microsoft.com/office/drawing/2014/main" val="10003"/>
                  </a:ext>
                </a:extLst>
              </a:tr>
              <a:tr h="319075">
                <a:tc>
                  <a:txBody>
                    <a:bodyPr/>
                    <a:lstStyle/>
                    <a:p>
                      <a:pPr algn="ctr" latinLnBrk="1"/>
                      <a:r>
                        <a:rPr lang="en-US" altLang="ko-KR" sz="1400" b="1" spc="-100" dirty="0">
                          <a:solidFill>
                            <a:schemeClr val="tx1"/>
                          </a:solidFill>
                        </a:rPr>
                        <a:t>…</a:t>
                      </a:r>
                      <a:endParaRPr lang="ko-KR" altLang="en-US" sz="1400" b="1" spc="-100" dirty="0">
                        <a:solidFill>
                          <a:schemeClr val="tx1"/>
                        </a:solidFill>
                      </a:endParaRPr>
                    </a:p>
                  </a:txBody>
                  <a:tcPr/>
                </a:tc>
                <a:tc>
                  <a:txBody>
                    <a:bodyPr/>
                    <a:lstStyle/>
                    <a:p>
                      <a:pPr latinLnBrk="1"/>
                      <a:endParaRPr lang="ko-KR" altLang="en-US" sz="1400" b="1" spc="-100" dirty="0">
                        <a:solidFill>
                          <a:schemeClr val="tx1"/>
                        </a:solidFill>
                      </a:endParaRPr>
                    </a:p>
                  </a:txBody>
                  <a:tcPr/>
                </a:tc>
                <a:extLst>
                  <a:ext uri="{0D108BD9-81ED-4DB2-BD59-A6C34878D82A}">
                    <a16:rowId xmlns:a16="http://schemas.microsoft.com/office/drawing/2014/main" val="10004"/>
                  </a:ext>
                </a:extLst>
              </a:tr>
            </a:tbl>
          </a:graphicData>
        </a:graphic>
      </p:graphicFrame>
      <p:sp>
        <p:nvSpPr>
          <p:cNvPr id="5" name="바닥글 개체 틀 3">
            <a:extLst>
              <a:ext uri="{FF2B5EF4-FFF2-40B4-BE49-F238E27FC236}">
                <a16:creationId xmlns:a16="http://schemas.microsoft.com/office/drawing/2014/main" id="{9FE5D824-28F0-4EBA-6352-FDBB6EA58805}"/>
              </a:ext>
            </a:extLst>
          </p:cNvPr>
          <p:cNvSpPr txBox="1">
            <a:spLocks/>
          </p:cNvSpPr>
          <p:nvPr/>
        </p:nvSpPr>
        <p:spPr>
          <a:xfrm>
            <a:off x="3283997" y="4737644"/>
            <a:ext cx="2745878" cy="268139"/>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solidFill>
                  <a:prstClr val="black"/>
                </a:solidFill>
              </a:rPr>
              <a:t>© 2020 AIIS, SNU AI Institute </a:t>
            </a:r>
            <a:endParaRPr lang="ko-KR" altLang="en-US" sz="1000" dirty="0">
              <a:solidFill>
                <a:prstClr val="black"/>
              </a:solidFill>
            </a:endParaRPr>
          </a:p>
        </p:txBody>
      </p:sp>
      <p:pic>
        <p:nvPicPr>
          <p:cNvPr id="7" name="Picture 2" descr="Pepper robot, humanoid service robotPepper robot, humanoid robot.jpg">
            <a:extLst>
              <a:ext uri="{FF2B5EF4-FFF2-40B4-BE49-F238E27FC236}">
                <a16:creationId xmlns:a16="http://schemas.microsoft.com/office/drawing/2014/main" id="{E700940A-7472-795A-1FBF-262B06B620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8031" y="1422804"/>
            <a:ext cx="1809746" cy="18097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01CB8A-1EDB-666D-CB92-051A75D29B1D}"/>
              </a:ext>
            </a:extLst>
          </p:cNvPr>
          <p:cNvSpPr txBox="1"/>
          <p:nvPr/>
        </p:nvSpPr>
        <p:spPr>
          <a:xfrm>
            <a:off x="5217786" y="4056789"/>
            <a:ext cx="3372782" cy="307777"/>
          </a:xfrm>
          <a:prstGeom prst="rect">
            <a:avLst/>
          </a:prstGeom>
          <a:noFill/>
        </p:spPr>
        <p:txBody>
          <a:bodyPr wrap="none" rtlCol="0">
            <a:spAutoFit/>
          </a:bodyPr>
          <a:lstStyle/>
          <a:p>
            <a:pPr algn="ctr" eaLnBrk="1" fontAlgn="auto" latinLnBrk="1" hangingPunct="1">
              <a:spcBef>
                <a:spcPts val="0"/>
              </a:spcBef>
              <a:spcAft>
                <a:spcPts val="0"/>
              </a:spcAft>
            </a:pPr>
            <a:r>
              <a:rPr kumimoji="0" lang="en-US" altLang="ko-KR" sz="1400" b="1" spc="-100" dirty="0">
                <a:solidFill>
                  <a:prstClr val="black"/>
                </a:solidFill>
                <a:latin typeface="나눔고딕 ExtraBold" panose="020D0904000000000000" pitchFamily="50" charset="-127"/>
                <a:ea typeface="나눔고딕 ExtraBold" panose="020D0904000000000000" pitchFamily="50" charset="-127"/>
                <a:cs typeface=""/>
              </a:rPr>
              <a:t>TV Sitcom Video “Friends” © Warner Brothers</a:t>
            </a:r>
            <a:endParaRPr kumimoji="0" lang="ko-KR" altLang="en-US" sz="1400" b="1" spc="-100" dirty="0">
              <a:solidFill>
                <a:prstClr val="black"/>
              </a:solidFill>
              <a:latin typeface="나눔고딕 ExtraBold" panose="020D0904000000000000" pitchFamily="50" charset="-127"/>
              <a:ea typeface="나눔고딕 ExtraBold" panose="020D0904000000000000" pitchFamily="50" charset="-127"/>
              <a:cs typeface=""/>
            </a:endParaRPr>
          </a:p>
        </p:txBody>
      </p:sp>
      <p:grpSp>
        <p:nvGrpSpPr>
          <p:cNvPr id="9" name="그룹 8">
            <a:extLst>
              <a:ext uri="{FF2B5EF4-FFF2-40B4-BE49-F238E27FC236}">
                <a16:creationId xmlns:a16="http://schemas.microsoft.com/office/drawing/2014/main" id="{9FE57FA4-BEB3-CFAC-F522-C859E3D336AC}"/>
              </a:ext>
            </a:extLst>
          </p:cNvPr>
          <p:cNvGrpSpPr/>
          <p:nvPr/>
        </p:nvGrpSpPr>
        <p:grpSpPr>
          <a:xfrm>
            <a:off x="3054950" y="1955834"/>
            <a:ext cx="1858910" cy="860861"/>
            <a:chOff x="2874910" y="1637071"/>
            <a:chExt cx="2305269" cy="860861"/>
          </a:xfrm>
        </p:grpSpPr>
        <p:grpSp>
          <p:nvGrpSpPr>
            <p:cNvPr id="10" name="그룹 9">
              <a:extLst>
                <a:ext uri="{FF2B5EF4-FFF2-40B4-BE49-F238E27FC236}">
                  <a16:creationId xmlns:a16="http://schemas.microsoft.com/office/drawing/2014/main" id="{2A6D0774-A7ED-6DC0-9D8A-FB1F9BB6A798}"/>
                </a:ext>
              </a:extLst>
            </p:cNvPr>
            <p:cNvGrpSpPr/>
            <p:nvPr/>
          </p:nvGrpSpPr>
          <p:grpSpPr>
            <a:xfrm>
              <a:off x="2874910" y="1637071"/>
              <a:ext cx="2301617" cy="527630"/>
              <a:chOff x="2874910" y="1372911"/>
              <a:chExt cx="2301617" cy="527630"/>
            </a:xfrm>
          </p:grpSpPr>
          <p:sp>
            <p:nvSpPr>
              <p:cNvPr id="14" name="오른쪽 화살표 33">
                <a:extLst>
                  <a:ext uri="{FF2B5EF4-FFF2-40B4-BE49-F238E27FC236}">
                    <a16:creationId xmlns:a16="http://schemas.microsoft.com/office/drawing/2014/main" id="{99D3BAB7-876E-5298-9523-28962A584C0A}"/>
                  </a:ext>
                </a:extLst>
              </p:cNvPr>
              <p:cNvSpPr/>
              <p:nvPr/>
            </p:nvSpPr>
            <p:spPr>
              <a:xfrm>
                <a:off x="2874910" y="1372911"/>
                <a:ext cx="2301617" cy="5276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eaLnBrk="1" fontAlgn="auto" latinLnBrk="1" hangingPunct="1">
                  <a:spcBef>
                    <a:spcPts val="0"/>
                  </a:spcBef>
                  <a:spcAft>
                    <a:spcPts val="0"/>
                  </a:spcAft>
                </a:pPr>
                <a:endParaRPr kumimoji="0" lang="ko-KR" altLang="en-US" sz="1800">
                  <a:solidFill>
                    <a:prstClr val="white"/>
                  </a:solidFill>
                </a:endParaRPr>
              </a:p>
            </p:txBody>
          </p:sp>
          <p:sp>
            <p:nvSpPr>
              <p:cNvPr id="15" name="TextBox 14">
                <a:extLst>
                  <a:ext uri="{FF2B5EF4-FFF2-40B4-BE49-F238E27FC236}">
                    <a16:creationId xmlns:a16="http://schemas.microsoft.com/office/drawing/2014/main" id="{DC2C484D-A718-5399-D499-6899CEEC2E79}"/>
                  </a:ext>
                </a:extLst>
              </p:cNvPr>
              <p:cNvSpPr txBox="1"/>
              <p:nvPr/>
            </p:nvSpPr>
            <p:spPr>
              <a:xfrm>
                <a:off x="3497977" y="1439175"/>
                <a:ext cx="897664" cy="369332"/>
              </a:xfrm>
              <a:prstGeom prst="rect">
                <a:avLst/>
              </a:prstGeom>
              <a:noFill/>
            </p:spPr>
            <p:txBody>
              <a:bodyPr wrap="none" rtlCol="0">
                <a:spAutoFit/>
              </a:bodyPr>
              <a:lstStyle/>
              <a:p>
                <a:pPr algn="ctr" eaLnBrk="1" fontAlgn="auto" latinLnBrk="1" hangingPunct="1">
                  <a:spcBef>
                    <a:spcPts val="0"/>
                  </a:spcBef>
                  <a:spcAft>
                    <a:spcPts val="0"/>
                  </a:spcAft>
                </a:pPr>
                <a:r>
                  <a:rPr kumimoji="0" lang="en-US" altLang="ko-KR" sz="1800" b="1" spc="-100" dirty="0">
                    <a:solidFill>
                      <a:prstClr val="black"/>
                    </a:solidFill>
                    <a:latin typeface="맑은 고딕"/>
                    <a:ea typeface="맑은 고딕" charset="0"/>
                    <a:cs typeface=""/>
                  </a:rPr>
                  <a:t>Learn</a:t>
                </a:r>
              </a:p>
            </p:txBody>
          </p:sp>
        </p:grpSp>
        <p:grpSp>
          <p:nvGrpSpPr>
            <p:cNvPr id="11" name="그룹 10">
              <a:extLst>
                <a:ext uri="{FF2B5EF4-FFF2-40B4-BE49-F238E27FC236}">
                  <a16:creationId xmlns:a16="http://schemas.microsoft.com/office/drawing/2014/main" id="{602C18BC-7E23-7F3B-96B3-FC08C8AE7F51}"/>
                </a:ext>
              </a:extLst>
            </p:cNvPr>
            <p:cNvGrpSpPr/>
            <p:nvPr/>
          </p:nvGrpSpPr>
          <p:grpSpPr>
            <a:xfrm>
              <a:off x="2878562" y="1960067"/>
              <a:ext cx="2301617" cy="537865"/>
              <a:chOff x="2855702" y="2092147"/>
              <a:chExt cx="2301617" cy="537865"/>
            </a:xfrm>
          </p:grpSpPr>
          <p:sp>
            <p:nvSpPr>
              <p:cNvPr id="12" name="오른쪽 화살표 17">
                <a:extLst>
                  <a:ext uri="{FF2B5EF4-FFF2-40B4-BE49-F238E27FC236}">
                    <a16:creationId xmlns:a16="http://schemas.microsoft.com/office/drawing/2014/main" id="{1DA54BBD-A61D-0264-A1EE-E7F379AF77D5}"/>
                  </a:ext>
                </a:extLst>
              </p:cNvPr>
              <p:cNvSpPr/>
              <p:nvPr/>
            </p:nvSpPr>
            <p:spPr>
              <a:xfrm>
                <a:off x="2855702" y="2092147"/>
                <a:ext cx="2301617" cy="53786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eaLnBrk="1" fontAlgn="auto" latinLnBrk="1" hangingPunct="1">
                  <a:spcBef>
                    <a:spcPts val="0"/>
                  </a:spcBef>
                  <a:spcAft>
                    <a:spcPts val="0"/>
                  </a:spcAft>
                </a:pPr>
                <a:endParaRPr kumimoji="0" lang="ko-KR" altLang="en-US" sz="1800">
                  <a:solidFill>
                    <a:prstClr val="white"/>
                  </a:solidFill>
                </a:endParaRPr>
              </a:p>
            </p:txBody>
          </p:sp>
          <p:sp>
            <p:nvSpPr>
              <p:cNvPr id="13" name="TextBox 12">
                <a:extLst>
                  <a:ext uri="{FF2B5EF4-FFF2-40B4-BE49-F238E27FC236}">
                    <a16:creationId xmlns:a16="http://schemas.microsoft.com/office/drawing/2014/main" id="{48809DF1-32A0-2EE9-02D5-55616AA5A7D4}"/>
                  </a:ext>
                </a:extLst>
              </p:cNvPr>
              <p:cNvSpPr txBox="1"/>
              <p:nvPr/>
            </p:nvSpPr>
            <p:spPr>
              <a:xfrm>
                <a:off x="3060496" y="2179431"/>
                <a:ext cx="1656012" cy="369332"/>
              </a:xfrm>
              <a:prstGeom prst="rect">
                <a:avLst/>
              </a:prstGeom>
              <a:noFill/>
            </p:spPr>
            <p:txBody>
              <a:bodyPr wrap="none" rtlCol="0">
                <a:spAutoFit/>
              </a:bodyPr>
              <a:lstStyle/>
              <a:p>
                <a:pPr algn="ctr" eaLnBrk="1" fontAlgn="auto" latinLnBrk="1" hangingPunct="1">
                  <a:spcBef>
                    <a:spcPts val="0"/>
                  </a:spcBef>
                  <a:spcAft>
                    <a:spcPts val="0"/>
                  </a:spcAft>
                </a:pPr>
                <a:r>
                  <a:rPr kumimoji="0" lang="en-US" altLang="ko-KR" sz="1800" b="1" spc="-100" dirty="0">
                    <a:solidFill>
                      <a:prstClr val="black"/>
                    </a:solidFill>
                    <a:latin typeface="맑은 고딕"/>
                    <a:ea typeface="맑은 고딕" charset="0"/>
                    <a:cs typeface=""/>
                  </a:rPr>
                  <a:t>Understand</a:t>
                </a:r>
              </a:p>
            </p:txBody>
          </p:sp>
        </p:grpSp>
      </p:grpSp>
      <p:pic>
        <p:nvPicPr>
          <p:cNvPr id="16" name="미디어2">
            <a:hlinkClick r:id="" action="ppaction://media"/>
            <a:extLst>
              <a:ext uri="{FF2B5EF4-FFF2-40B4-BE49-F238E27FC236}">
                <a16:creationId xmlns:a16="http://schemas.microsoft.com/office/drawing/2014/main" id="{F361709A-C756-9633-7805-2EBCDCE2F3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76056" y="1275606"/>
            <a:ext cx="3664500" cy="2748375"/>
          </a:xfrm>
          <a:prstGeom prst="rect">
            <a:avLst/>
          </a:prstGeom>
        </p:spPr>
      </p:pic>
    </p:spTree>
    <p:extLst>
      <p:ext uri="{BB962C8B-B14F-4D97-AF65-F5344CB8AC3E}">
        <p14:creationId xmlns:p14="http://schemas.microsoft.com/office/powerpoint/2010/main" val="413388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73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20000">
                <p:cTn id="12" fill="hold" display="0">
                  <p:stCondLst>
                    <p:cond delay="indefinite"/>
                  </p:stCondLst>
                </p:cTn>
                <p:tgtEl>
                  <p:spTgt spid="1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0B35-58CB-0A4C-B493-04E9FE978C83}"/>
              </a:ext>
            </a:extLst>
          </p:cNvPr>
          <p:cNvSpPr>
            <a:spLocks noGrp="1"/>
          </p:cNvSpPr>
          <p:nvPr>
            <p:ph type="title"/>
          </p:nvPr>
        </p:nvSpPr>
        <p:spPr/>
        <p:txBody>
          <a:bodyPr/>
          <a:lstStyle/>
          <a:p>
            <a:r>
              <a:rPr lang="en-KR" dirty="0"/>
              <a:t>Summary</a:t>
            </a:r>
          </a:p>
        </p:txBody>
      </p:sp>
      <p:sp>
        <p:nvSpPr>
          <p:cNvPr id="6" name="Content Placeholder 1">
            <a:extLst>
              <a:ext uri="{FF2B5EF4-FFF2-40B4-BE49-F238E27FC236}">
                <a16:creationId xmlns:a16="http://schemas.microsoft.com/office/drawing/2014/main" id="{7F7C75E8-ED29-DB4F-894D-473E4F77BBF2}"/>
              </a:ext>
            </a:extLst>
          </p:cNvPr>
          <p:cNvSpPr>
            <a:spLocks noGrp="1"/>
          </p:cNvSpPr>
          <p:nvPr>
            <p:ph sz="quarter" idx="10"/>
          </p:nvPr>
        </p:nvSpPr>
        <p:spPr>
          <a:xfrm>
            <a:off x="179512" y="771550"/>
            <a:ext cx="8784976" cy="4032448"/>
          </a:xfrm>
        </p:spPr>
        <p:txBody>
          <a:bodyPr/>
          <a:lstStyle/>
          <a:p>
            <a:pPr marL="0" indent="0">
              <a:lnSpc>
                <a:spcPct val="100000"/>
              </a:lnSpc>
              <a:buNone/>
            </a:pPr>
            <a:r>
              <a:rPr lang="en-US" sz="1600" b="0" dirty="0"/>
              <a:t>Although perception appears to be an effortless activity for humans, it requires a significant amount of sophisticated computation. The goal of vision is to extract information needed for tasks such as manipulation, navigation, and object recognition. </a:t>
            </a:r>
          </a:p>
          <a:p>
            <a:pPr>
              <a:lnSpc>
                <a:spcPct val="100000"/>
              </a:lnSpc>
            </a:pPr>
            <a:r>
              <a:rPr lang="en-US" sz="1600" b="0" dirty="0"/>
              <a:t>Representations of images capture </a:t>
            </a:r>
            <a:r>
              <a:rPr lang="en-US" sz="1600" b="0" dirty="0">
                <a:solidFill>
                  <a:srgbClr val="0000FF"/>
                </a:solidFill>
              </a:rPr>
              <a:t>edges, texture, optical flow, and regions</a:t>
            </a:r>
            <a:r>
              <a:rPr lang="en-US" sz="1600" b="0" dirty="0"/>
              <a:t>. These yield cues to the boundaries of objects and to correspondence between images. </a:t>
            </a:r>
          </a:p>
          <a:p>
            <a:pPr>
              <a:lnSpc>
                <a:spcPct val="100000"/>
              </a:lnSpc>
            </a:pPr>
            <a:r>
              <a:rPr lang="en-US" sz="1600" b="0" dirty="0">
                <a:solidFill>
                  <a:srgbClr val="0000FF"/>
                </a:solidFill>
              </a:rPr>
              <a:t>Convolutional neural networks </a:t>
            </a:r>
            <a:r>
              <a:rPr lang="en-US" sz="1600" b="0" dirty="0"/>
              <a:t>produce accurate image classifiers that use learned features. Rather roughly, the features are patterns of patterns of patterns. . . . It is hard to predict when these classifiers will work well, because the test data may be unlike the training data in some important way. </a:t>
            </a:r>
          </a:p>
          <a:p>
            <a:pPr>
              <a:lnSpc>
                <a:spcPct val="100000"/>
              </a:lnSpc>
            </a:pPr>
            <a:r>
              <a:rPr lang="en-US" sz="1600" b="0" dirty="0">
                <a:solidFill>
                  <a:srgbClr val="0000FF"/>
                </a:solidFill>
              </a:rPr>
              <a:t>Image classifiers </a:t>
            </a:r>
            <a:r>
              <a:rPr lang="en-US" sz="1600" b="0" dirty="0"/>
              <a:t>can be turned into </a:t>
            </a:r>
            <a:r>
              <a:rPr lang="en-US" sz="1600" b="0" dirty="0">
                <a:solidFill>
                  <a:srgbClr val="0000FF"/>
                </a:solidFill>
              </a:rPr>
              <a:t>object detectors</a:t>
            </a:r>
            <a:r>
              <a:rPr lang="en-US" sz="1600" b="0" dirty="0"/>
              <a:t>. One classifier scores boxes in an image for </a:t>
            </a:r>
            <a:r>
              <a:rPr lang="en-US" sz="1600" b="0" dirty="0" err="1"/>
              <a:t>objectness</a:t>
            </a:r>
            <a:r>
              <a:rPr lang="en-US" sz="1600" b="0" dirty="0"/>
              <a:t>; another then decides whether an object is in the box, and what object it is. </a:t>
            </a:r>
          </a:p>
          <a:p>
            <a:pPr>
              <a:lnSpc>
                <a:spcPct val="100000"/>
              </a:lnSpc>
            </a:pPr>
            <a:r>
              <a:rPr lang="en-US" sz="1600" b="0" dirty="0"/>
              <a:t>With more than one view of a scene, it is possible to recover the </a:t>
            </a:r>
            <a:r>
              <a:rPr lang="en-US" sz="1600" b="0" dirty="0">
                <a:solidFill>
                  <a:srgbClr val="0000FF"/>
                </a:solidFill>
              </a:rPr>
              <a:t>3D structure of the scene </a:t>
            </a:r>
            <a:r>
              <a:rPr lang="en-US" sz="1600" b="0" dirty="0"/>
              <a:t>and the relationship between views. In many cases, it is possible to recover 3D geometry from a single view. </a:t>
            </a:r>
          </a:p>
          <a:p>
            <a:pPr>
              <a:lnSpc>
                <a:spcPct val="100000"/>
              </a:lnSpc>
            </a:pPr>
            <a:r>
              <a:rPr lang="en-US" sz="1600" b="0" dirty="0"/>
              <a:t>The methods of computer vision are being very widely applied.</a:t>
            </a:r>
          </a:p>
        </p:txBody>
      </p:sp>
    </p:spTree>
    <p:extLst>
      <p:ext uri="{BB962C8B-B14F-4D97-AF65-F5344CB8AC3E}">
        <p14:creationId xmlns:p14="http://schemas.microsoft.com/office/powerpoint/2010/main" val="2331622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4376-F024-E041-A029-1CB4F58708D2}"/>
              </a:ext>
            </a:extLst>
          </p:cNvPr>
          <p:cNvSpPr>
            <a:spLocks noGrp="1"/>
          </p:cNvSpPr>
          <p:nvPr>
            <p:ph type="title"/>
          </p:nvPr>
        </p:nvSpPr>
        <p:spPr/>
        <p:txBody>
          <a:bodyPr/>
          <a:lstStyle/>
          <a:p>
            <a:r>
              <a:rPr lang="en-US" dirty="0"/>
              <a:t>References</a:t>
            </a:r>
            <a:endParaRPr lang="en-KR" dirty="0"/>
          </a:p>
        </p:txBody>
      </p:sp>
      <p:sp>
        <p:nvSpPr>
          <p:cNvPr id="4" name="Content Placeholder 4">
            <a:extLst>
              <a:ext uri="{FF2B5EF4-FFF2-40B4-BE49-F238E27FC236}">
                <a16:creationId xmlns:a16="http://schemas.microsoft.com/office/drawing/2014/main" id="{DE0A8EA3-0A95-4241-87F6-B5177FC4DA35}"/>
              </a:ext>
            </a:extLst>
          </p:cNvPr>
          <p:cNvSpPr txBox="1">
            <a:spLocks/>
          </p:cNvSpPr>
          <p:nvPr/>
        </p:nvSpPr>
        <p:spPr>
          <a:xfrm>
            <a:off x="179512" y="699542"/>
            <a:ext cx="8424936" cy="2908360"/>
          </a:xfrm>
          <a:prstGeom prst="rect">
            <a:avLst/>
          </a:prstGeom>
          <a:noFill/>
        </p:spPr>
        <p:txBody>
          <a:bodyPr wrap="square" rtlCol="0">
            <a:spAutoFit/>
          </a:bodyPr>
          <a:lstStyle>
            <a:lvl1pPr marL="457200" indent="-457200" algn="l" defTabSz="914400" rtl="0" eaLnBrk="0" latinLnBrk="0" hangingPunct="1">
              <a:lnSpc>
                <a:spcPct val="125000"/>
              </a:lnSpc>
              <a:spcBef>
                <a:spcPct val="20000"/>
              </a:spcBef>
              <a:buFont typeface="+mj-lt"/>
              <a:buAutoNum type="arabicPeriod"/>
              <a:defRPr sz="2400" b="1"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1pPr>
            <a:lvl2pPr marL="742950" indent="-285750" algn="l" defTabSz="914400" rtl="0" eaLnBrk="0" latinLnBrk="0" hangingPunct="1">
              <a:lnSpc>
                <a:spcPct val="125000"/>
              </a:lnSpc>
              <a:spcBef>
                <a:spcPct val="20000"/>
              </a:spcBef>
              <a:buFontTx/>
              <a:buBlip>
                <a:blip r:embed="rId2"/>
              </a:buBlip>
              <a:defRPr sz="20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2pPr>
            <a:lvl3pPr marL="1143000" indent="-228600" algn="l" defTabSz="914400" rtl="0" eaLnBrk="0" latinLnBrk="0" hangingPunct="1">
              <a:lnSpc>
                <a:spcPct val="125000"/>
              </a:lnSpc>
              <a:spcBef>
                <a:spcPct val="20000"/>
              </a:spcBef>
              <a:buFontTx/>
              <a:buBlip>
                <a:blip r:embed="rId3"/>
              </a:buBlip>
              <a:defRPr sz="18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3pPr>
            <a:lvl4pPr marL="1600200" indent="-228600" algn="l" defTabSz="914400" rtl="0" eaLnBrk="0" latinLnBrk="0" hangingPunct="1">
              <a:lnSpc>
                <a:spcPct val="125000"/>
              </a:lnSpc>
              <a:spcBef>
                <a:spcPct val="20000"/>
              </a:spcBef>
              <a:buFont typeface="Wingdings" panose="05000000000000000000" pitchFamily="2" charset="2"/>
              <a:buChar char="Ø"/>
              <a:defRPr sz="16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4pPr>
            <a:lvl5pPr marL="2057400" indent="-228600" algn="l" defTabSz="914400" rtl="0" eaLnBrk="0" latinLnBrk="0" hangingPunct="1">
              <a:lnSpc>
                <a:spcPct val="125000"/>
              </a:lnSpc>
              <a:spcBef>
                <a:spcPct val="20000"/>
              </a:spcBef>
              <a:buFont typeface="Arial" panose="020B0604020202020204" pitchFamily="34" charset="0"/>
              <a:buChar char="•"/>
              <a:defRPr sz="16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41313" indent="-341313">
              <a:buNone/>
            </a:pPr>
            <a:r>
              <a:rPr lang="en-US" altLang="ko-KR" sz="1600" dirty="0"/>
              <a:t>Figures</a:t>
            </a:r>
          </a:p>
          <a:p>
            <a:pPr marL="341313" indent="-341313">
              <a:buNone/>
            </a:pPr>
            <a:r>
              <a:rPr lang="en-US" altLang="ko-KR" sz="1200" dirty="0">
                <a:solidFill>
                  <a:srgbClr val="0000FF"/>
                </a:solidFill>
              </a:rPr>
              <a:t>#6, 7, 8, 9, 10, 11, 12, 13.1, 22, 23, 24, 25, 26, 27, 28 </a:t>
            </a:r>
            <a:r>
              <a:rPr lang="en-US" altLang="ko-KR" sz="1200" dirty="0"/>
              <a:t>Stuart J. Russell and Peter </a:t>
            </a:r>
            <a:r>
              <a:rPr lang="en-US" altLang="ko-KR" sz="1200" dirty="0" err="1"/>
              <a:t>Norvig</a:t>
            </a:r>
            <a:r>
              <a:rPr lang="en-US" altLang="ko-KR" sz="1200" dirty="0"/>
              <a:t> (2021). Artificial Intelligence: A Modern Approach (4rd Edition). Pearson</a:t>
            </a:r>
          </a:p>
          <a:p>
            <a:pPr marL="341313" indent="-341313">
              <a:buNone/>
            </a:pPr>
            <a:r>
              <a:rPr lang="en-US" altLang="ko-KR" sz="1200" dirty="0">
                <a:solidFill>
                  <a:srgbClr val="0000FF"/>
                </a:solidFill>
              </a:rPr>
              <a:t>#13.2 </a:t>
            </a:r>
            <a:r>
              <a:rPr lang="en" altLang="ko-Kore-KR" sz="1200" dirty="0"/>
              <a:t>https://</a:t>
            </a:r>
            <a:r>
              <a:rPr lang="en" altLang="ko-Kore-KR" sz="1200" dirty="0" err="1"/>
              <a:t>www.kdnuggets.com</a:t>
            </a:r>
            <a:r>
              <a:rPr lang="en" altLang="ko-Kore-KR" sz="1200" dirty="0"/>
              <a:t>/2018/05/data-augmentation-deep-learning-limited-</a:t>
            </a:r>
            <a:r>
              <a:rPr lang="en" altLang="ko-Kore-KR" sz="1200" dirty="0" err="1"/>
              <a:t>data.html</a:t>
            </a:r>
            <a:endParaRPr lang="en-US" altLang="ko-KR" sz="1200" dirty="0"/>
          </a:p>
          <a:p>
            <a:pPr marL="341313" indent="-341313">
              <a:buNone/>
            </a:pPr>
            <a:r>
              <a:rPr lang="en-US" altLang="ko-KR" sz="1200" dirty="0">
                <a:solidFill>
                  <a:srgbClr val="0000FF"/>
                </a:solidFill>
              </a:rPr>
              <a:t>#14 </a:t>
            </a:r>
            <a:r>
              <a:rPr lang="en-US" altLang="ko-KR" sz="1200" dirty="0" err="1"/>
              <a:t>Krizhevsky</a:t>
            </a:r>
            <a:r>
              <a:rPr lang="en-US" altLang="ko-KR" sz="1200" dirty="0"/>
              <a:t>, Alex, Ilya </a:t>
            </a:r>
            <a:r>
              <a:rPr lang="en-US" altLang="ko-KR" sz="1200" dirty="0" err="1"/>
              <a:t>Sutskever</a:t>
            </a:r>
            <a:r>
              <a:rPr lang="en-US" altLang="ko-KR" sz="1200" dirty="0"/>
              <a:t>, and Geoffrey E. Hinton. "</a:t>
            </a:r>
            <a:r>
              <a:rPr lang="en-US" altLang="ko-KR" sz="1200" dirty="0" err="1"/>
              <a:t>Imagenet</a:t>
            </a:r>
            <a:r>
              <a:rPr lang="en-US" altLang="ko-KR" sz="1200" dirty="0"/>
              <a:t> classification with deep convolutional neural networks." Advances in neural information processing systems 25 (2012).</a:t>
            </a:r>
            <a:endParaRPr lang="en-US" altLang="ko-KR" sz="1200" dirty="0">
              <a:solidFill>
                <a:srgbClr val="0000FF"/>
              </a:solidFill>
            </a:endParaRPr>
          </a:p>
          <a:p>
            <a:pPr marL="341313" indent="-341313">
              <a:buNone/>
            </a:pPr>
            <a:r>
              <a:rPr lang="en-US" altLang="ko-KR" sz="1200" dirty="0">
                <a:solidFill>
                  <a:srgbClr val="0000FF"/>
                </a:solidFill>
              </a:rPr>
              <a:t>#15 </a:t>
            </a:r>
            <a:r>
              <a:rPr lang="ko-KR" altLang="en-US" sz="1200" dirty="0" err="1">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장병탁</a:t>
            </a:r>
            <a:r>
              <a:rPr lang="en-US" altLang="ko-KR" sz="1200" dirty="0">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a:t>
            </a:r>
            <a:r>
              <a:rPr lang="ko-KR" altLang="en-US" sz="1200" dirty="0">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 장교수의 </a:t>
            </a:r>
            <a:r>
              <a:rPr lang="ko-KR" altLang="en-US" sz="1200" dirty="0" err="1">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딥러닝</a:t>
            </a:r>
            <a:r>
              <a:rPr lang="en-US" altLang="ko-KR" sz="1200" dirty="0">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a:t>
            </a:r>
            <a:r>
              <a:rPr lang="ko-KR" altLang="en-US" sz="1200" dirty="0">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 홍릉과학출판사</a:t>
            </a:r>
            <a:r>
              <a:rPr lang="en-US" altLang="ko-KR" sz="1200" dirty="0">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a:t>
            </a:r>
            <a:r>
              <a:rPr lang="ko-KR" altLang="en-US" sz="1200" dirty="0">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 </a:t>
            </a:r>
            <a:r>
              <a:rPr lang="en-US" altLang="ko-KR" sz="1200" dirty="0">
                <a:effectLst>
                  <a:outerShdw blurRad="50800" dist="38100" dir="2700000" algn="tl" rotWithShape="0">
                    <a:prstClr val="black">
                      <a:alpha val="40000"/>
                    </a:prstClr>
                  </a:outerShdw>
                </a:effectLst>
                <a:latin typeface="NanumBarunGothic" panose="020B0603020101020101" pitchFamily="34" charset="-127"/>
                <a:ea typeface="NanumBarunGothic" panose="020B0603020101020101" pitchFamily="34" charset="-127"/>
              </a:rPr>
              <a:t>2017.</a:t>
            </a:r>
            <a:endParaRPr lang="en-US" altLang="ko-KR" sz="1200" dirty="0">
              <a:solidFill>
                <a:srgbClr val="0000FF"/>
              </a:solidFill>
            </a:endParaRPr>
          </a:p>
          <a:p>
            <a:pPr marL="341313" indent="-341313">
              <a:buNone/>
            </a:pPr>
            <a:r>
              <a:rPr lang="en-US" altLang="ko-KR" sz="1200" dirty="0">
                <a:solidFill>
                  <a:srgbClr val="0000FF"/>
                </a:solidFill>
              </a:rPr>
              <a:t>#16 </a:t>
            </a:r>
            <a:r>
              <a:rPr lang="en-US" altLang="ko-KR" sz="1200" dirty="0" err="1"/>
              <a:t>Taigman</a:t>
            </a:r>
            <a:r>
              <a:rPr lang="en-US" altLang="ko-KR" sz="1200" dirty="0"/>
              <a:t>, </a:t>
            </a:r>
            <a:r>
              <a:rPr lang="en-US" altLang="ko-KR" sz="1200" dirty="0" err="1"/>
              <a:t>Yaniv</a:t>
            </a:r>
            <a:r>
              <a:rPr lang="en-US" altLang="ko-KR" sz="1200" dirty="0"/>
              <a:t>, et al. "</a:t>
            </a:r>
            <a:r>
              <a:rPr lang="en-US" altLang="ko-KR" sz="1200" dirty="0" err="1"/>
              <a:t>Deepface</a:t>
            </a:r>
            <a:r>
              <a:rPr lang="en-US" altLang="ko-KR" sz="1200" dirty="0"/>
              <a:t>: Closing the gap to human-level performance in face verification." Proceedings of the IEEE conference on computer vision and pattern recognition. 2014.</a:t>
            </a:r>
          </a:p>
          <a:p>
            <a:pPr marL="341313" indent="-341313">
              <a:buNone/>
            </a:pPr>
            <a:r>
              <a:rPr lang="en-US" altLang="ko-KR" sz="1200" dirty="0">
                <a:solidFill>
                  <a:srgbClr val="0000FF"/>
                </a:solidFill>
              </a:rPr>
              <a:t>#17 </a:t>
            </a:r>
            <a:r>
              <a:rPr lang="en-US" altLang="ko-KR" sz="1200" dirty="0"/>
              <a:t>Delivering competitive advantage to companies creating and using vision and machine learning technology https://www.bdti.com/InsideDSP/2017/06/29/Microsoft</a:t>
            </a:r>
            <a:endParaRPr lang="en-US" altLang="ko-KR" sz="1200" dirty="0">
              <a:solidFill>
                <a:srgbClr val="0000FF"/>
              </a:solidFill>
            </a:endParaRPr>
          </a:p>
        </p:txBody>
      </p:sp>
      <p:pic>
        <p:nvPicPr>
          <p:cNvPr id="5" name="Picture 4">
            <a:extLst>
              <a:ext uri="{FF2B5EF4-FFF2-40B4-BE49-F238E27FC236}">
                <a16:creationId xmlns:a16="http://schemas.microsoft.com/office/drawing/2014/main" id="{76A5AD62-82BD-F44A-8321-DA900B0A7A29}"/>
              </a:ext>
            </a:extLst>
          </p:cNvPr>
          <p:cNvPicPr>
            <a:picLocks noChangeAspect="1"/>
          </p:cNvPicPr>
          <p:nvPr/>
        </p:nvPicPr>
        <p:blipFill>
          <a:blip r:embed="rId4"/>
          <a:stretch>
            <a:fillRect/>
          </a:stretch>
        </p:blipFill>
        <p:spPr>
          <a:xfrm>
            <a:off x="7010400" y="4641296"/>
            <a:ext cx="2133600" cy="419816"/>
          </a:xfrm>
          <a:prstGeom prst="rect">
            <a:avLst/>
          </a:prstGeom>
        </p:spPr>
      </p:pic>
    </p:spTree>
    <p:extLst>
      <p:ext uri="{BB962C8B-B14F-4D97-AF65-F5344CB8AC3E}">
        <p14:creationId xmlns:p14="http://schemas.microsoft.com/office/powerpoint/2010/main" val="2934503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4376-F024-E041-A029-1CB4F58708D2}"/>
              </a:ext>
            </a:extLst>
          </p:cNvPr>
          <p:cNvSpPr>
            <a:spLocks noGrp="1"/>
          </p:cNvSpPr>
          <p:nvPr>
            <p:ph type="title"/>
          </p:nvPr>
        </p:nvSpPr>
        <p:spPr/>
        <p:txBody>
          <a:bodyPr/>
          <a:lstStyle/>
          <a:p>
            <a:r>
              <a:rPr lang="en-US" dirty="0"/>
              <a:t>References</a:t>
            </a:r>
            <a:endParaRPr lang="en-KR" dirty="0"/>
          </a:p>
        </p:txBody>
      </p:sp>
      <p:sp>
        <p:nvSpPr>
          <p:cNvPr id="4" name="Content Placeholder 4">
            <a:extLst>
              <a:ext uri="{FF2B5EF4-FFF2-40B4-BE49-F238E27FC236}">
                <a16:creationId xmlns:a16="http://schemas.microsoft.com/office/drawing/2014/main" id="{DE0A8EA3-0A95-4241-87F6-B5177FC4DA35}"/>
              </a:ext>
            </a:extLst>
          </p:cNvPr>
          <p:cNvSpPr txBox="1">
            <a:spLocks/>
          </p:cNvSpPr>
          <p:nvPr/>
        </p:nvSpPr>
        <p:spPr>
          <a:xfrm>
            <a:off x="179512" y="699542"/>
            <a:ext cx="8424936" cy="3046988"/>
          </a:xfrm>
          <a:prstGeom prst="rect">
            <a:avLst/>
          </a:prstGeom>
          <a:noFill/>
        </p:spPr>
        <p:txBody>
          <a:bodyPr wrap="square" rtlCol="0">
            <a:spAutoFit/>
          </a:bodyPr>
          <a:lstStyle>
            <a:lvl1pPr marL="457200" indent="-457200" algn="l" defTabSz="914400" rtl="0" eaLnBrk="0" latinLnBrk="0" hangingPunct="1">
              <a:lnSpc>
                <a:spcPct val="125000"/>
              </a:lnSpc>
              <a:spcBef>
                <a:spcPct val="20000"/>
              </a:spcBef>
              <a:buFont typeface="+mj-lt"/>
              <a:buAutoNum type="arabicPeriod"/>
              <a:defRPr sz="2400" b="1"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1pPr>
            <a:lvl2pPr marL="742950" indent="-285750" algn="l" defTabSz="914400" rtl="0" eaLnBrk="0" latinLnBrk="0" hangingPunct="1">
              <a:lnSpc>
                <a:spcPct val="125000"/>
              </a:lnSpc>
              <a:spcBef>
                <a:spcPct val="20000"/>
              </a:spcBef>
              <a:buFontTx/>
              <a:buBlip>
                <a:blip r:embed="rId2"/>
              </a:buBlip>
              <a:defRPr sz="20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2pPr>
            <a:lvl3pPr marL="1143000" indent="-228600" algn="l" defTabSz="914400" rtl="0" eaLnBrk="0" latinLnBrk="0" hangingPunct="1">
              <a:lnSpc>
                <a:spcPct val="125000"/>
              </a:lnSpc>
              <a:spcBef>
                <a:spcPct val="20000"/>
              </a:spcBef>
              <a:buFontTx/>
              <a:buBlip>
                <a:blip r:embed="rId3"/>
              </a:buBlip>
              <a:defRPr sz="18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3pPr>
            <a:lvl4pPr marL="1600200" indent="-228600" algn="l" defTabSz="914400" rtl="0" eaLnBrk="0" latinLnBrk="0" hangingPunct="1">
              <a:lnSpc>
                <a:spcPct val="125000"/>
              </a:lnSpc>
              <a:spcBef>
                <a:spcPct val="20000"/>
              </a:spcBef>
              <a:buFont typeface="Wingdings" panose="05000000000000000000" pitchFamily="2" charset="2"/>
              <a:buChar char="Ø"/>
              <a:defRPr sz="16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4pPr>
            <a:lvl5pPr marL="2057400" indent="-228600" algn="l" defTabSz="914400" rtl="0" eaLnBrk="0" latinLnBrk="0" hangingPunct="1">
              <a:lnSpc>
                <a:spcPct val="125000"/>
              </a:lnSpc>
              <a:spcBef>
                <a:spcPct val="20000"/>
              </a:spcBef>
              <a:buFont typeface="Arial" panose="020B0604020202020204" pitchFamily="34" charset="0"/>
              <a:buChar char="•"/>
              <a:defRPr sz="1600" kern="1200">
                <a:solidFill>
                  <a:schemeClr val="tx1"/>
                </a:solidFill>
                <a:latin typeface="Times New Roman" panose="02020603050405020304" pitchFamily="18" charset="0"/>
                <a:ea typeface="나눔바른고딕" panose="020B0603020101020101" pitchFamily="34" charset="-127"/>
                <a:cs typeface="Times New Roman" panose="02020603050405020304"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41313" indent="-341313">
              <a:buNone/>
            </a:pPr>
            <a:r>
              <a:rPr lang="en-US" altLang="ko-KR" sz="1600" dirty="0"/>
              <a:t>Figures</a:t>
            </a:r>
          </a:p>
          <a:p>
            <a:pPr marL="341313" indent="-341313">
              <a:buNone/>
            </a:pPr>
            <a:r>
              <a:rPr lang="en-US" altLang="ko-KR" sz="1200" dirty="0">
                <a:solidFill>
                  <a:srgbClr val="0000FF"/>
                </a:solidFill>
              </a:rPr>
              <a:t>#1, 19 </a:t>
            </a:r>
            <a:r>
              <a:rPr lang="en" altLang="ko-KR" sz="800" dirty="0"/>
              <a:t>https://int.search.myway.com/search/AJimage.jhtml?&amp;n=78674121&amp;p2=%5EBSB%5Echr999%5ETTAB02%5E&amp;pg=AJimage&amp;pn=2&amp;ptb=37D82E3B-48C7-47BB-A51A-347A9F03E0D2&amp;qs=&amp;searchfor=optical+character+recognition&amp;si=&amp;ss=sub&amp;st=tab&amp;tpr=sbt&amp;trs=wtt&amp;ots=1590294714543&amp;imgs=1p&amp;filter=on&amp;imgDetail=true</a:t>
            </a:r>
            <a:r>
              <a:rPr lang="en-US" altLang="ko-KR" sz="1200" b="0" dirty="0"/>
              <a:t> </a:t>
            </a:r>
          </a:p>
          <a:p>
            <a:pPr marL="341313" indent="-341313">
              <a:buNone/>
            </a:pPr>
            <a:r>
              <a:rPr lang="en-US" altLang="ko-KR" sz="1200" dirty="0">
                <a:solidFill>
                  <a:srgbClr val="0000FF"/>
                </a:solidFill>
              </a:rPr>
              <a:t>#2, 20 </a:t>
            </a:r>
            <a:r>
              <a:rPr lang="en" altLang="ko-KR" sz="800" dirty="0"/>
              <a:t>https://int.search.myway.com/search/AJimage.jhtml?&amp;enc=0&amp;n=78674121&amp;p2=%5EBSB%5Echr999%5ETTAB02%5E&amp;pg=AJimage&amp;pn=1&amp;ptb=37D82E3B-48C7-47BB-A51A-347A9F03E0D2&amp;qs=&amp;searchfor=scene+understanding&amp;si=&amp;ss=sub&amp;st=tab&amp;tpr=sbt&amp;trs=wtt&amp;imgs=1p&amp;filter=on&amp;imgDetail=true</a:t>
            </a:r>
            <a:endParaRPr lang="en-US" altLang="ko-KR" sz="1200" b="0" dirty="0"/>
          </a:p>
          <a:p>
            <a:pPr marL="341313" indent="-341313">
              <a:buNone/>
            </a:pPr>
            <a:r>
              <a:rPr lang="en-US" altLang="ko-KR" sz="1200" dirty="0">
                <a:solidFill>
                  <a:srgbClr val="0000FF"/>
                </a:solidFill>
              </a:rPr>
              <a:t>#3 </a:t>
            </a:r>
            <a:r>
              <a:rPr lang="en" altLang="ko-KR" sz="800" dirty="0"/>
              <a:t>https://int.search.myway.com/search/AJimage.jhtml?&amp;enc=0&amp;n=78674121&amp;p2=%5EBSB%5Echr999%5ETTAB02%5E&amp;pg=AJimage&amp;pn=1&amp;ptb=37D82E3B-48C7-47BB-A51A-347A9F03E0D2&amp;qs=&amp;searchfor=scene+understanding&amp;si=&amp;ss=sub&amp;st=tab&amp;tpr=sbt&amp;trs=wtt&amp;imgs=1p&amp;filter=on&amp;imgDetail=true</a:t>
            </a:r>
            <a:endParaRPr lang="en-US" altLang="ko-KR" sz="1200" dirty="0">
              <a:solidFill>
                <a:srgbClr val="0000FF"/>
              </a:solidFill>
            </a:endParaRPr>
          </a:p>
          <a:p>
            <a:pPr marL="341313" indent="-341313">
              <a:buNone/>
            </a:pPr>
            <a:r>
              <a:rPr lang="en-US" altLang="ko-KR" sz="1200" dirty="0">
                <a:solidFill>
                  <a:srgbClr val="0000FF"/>
                </a:solidFill>
              </a:rPr>
              <a:t>#4 </a:t>
            </a:r>
            <a:r>
              <a:rPr lang="en" altLang="ko-KR" sz="800" dirty="0"/>
              <a:t>https://int.search.myway.com/search/AJimage.jhtml?&amp;n=78674121&amp;p2=%5EBSB%5Echr999%5ETTAB02%5E&amp;ptb=37D82E3B-48C7-47BB-A51A-347A9F03E0D2&amp;qs=&amp;si=&amp;ss=sub&amp;st=tab&amp;trs=wtt&amp;tpr=sbt&amp;enc=2&amp;searchfor=fSOrccErETqNBTaUBd9A8w99viweJWdZ2j_cF0xVQ8mf9yQNM4-5WtDD42-PRPE8ZN7z0zWqv_pYJBiS19egEEIEHKdBZrZWN_R6m9RflvbETdL6GWC7j0OnNZUiA-GoQyZCb_M2_JC4d2UEoZMiPaCqo1zHjdldaeMtLjygu7R0-nrV7i0-qOPGyWq3Kn0kMph69BAXLj3glCfbKkcHZl0lzE6t-IXvOLMBuyGCvpBNtYrWumcrDOrMCs9IJ8JrpNOlvd57zWUnzGQOerjrnb3G54QkKVT-fwQoS4GEGTHgc90CCTsUUa1okqy1got-rPVbeYrXYjHqzIJRNqxC9Q&amp;ts=1590286927954&amp;imgs=1p&amp;filter=on&amp;imgDetail=true</a:t>
            </a:r>
            <a:endParaRPr lang="ko-KR" altLang="en-US" sz="800" dirty="0"/>
          </a:p>
          <a:p>
            <a:pPr marL="0" indent="0" algn="just">
              <a:buNone/>
            </a:pPr>
            <a:r>
              <a:rPr lang="en-US" altLang="ko-KR" sz="1200" dirty="0">
                <a:solidFill>
                  <a:srgbClr val="0000FF"/>
                </a:solidFill>
              </a:rPr>
              <a:t>#5 </a:t>
            </a:r>
            <a:r>
              <a:rPr lang="en" altLang="ko-KR" sz="800" dirty="0"/>
              <a:t>https://int.search.myway.com/search/AJimage.jhtml?&amp;n=78674121&amp;p2=%5EBSB%5Echr999%5ETTAB02%5E&amp;pg=AJimage&amp;pn=6&amp;ptb=37D82E3B-48C7-47BB-A51A-347A9F03E0D2&amp;qs=&amp;searchfor=car+detection&amp;si=&amp;ss=sub&amp;st=tab&amp;tpr=sbt&amp;trs=wtt&amp;ots=1590287197619&amp;imgs=1p&amp;filter=on&amp;imgDetail=true</a:t>
            </a:r>
            <a:endParaRPr lang="en-US" altLang="ko-KR" sz="1200" dirty="0">
              <a:solidFill>
                <a:srgbClr val="0000FF"/>
              </a:solidFill>
            </a:endParaRPr>
          </a:p>
        </p:txBody>
      </p:sp>
      <p:pic>
        <p:nvPicPr>
          <p:cNvPr id="5" name="Picture 4">
            <a:extLst>
              <a:ext uri="{FF2B5EF4-FFF2-40B4-BE49-F238E27FC236}">
                <a16:creationId xmlns:a16="http://schemas.microsoft.com/office/drawing/2014/main" id="{76A5AD62-82BD-F44A-8321-DA900B0A7A29}"/>
              </a:ext>
            </a:extLst>
          </p:cNvPr>
          <p:cNvPicPr>
            <a:picLocks noChangeAspect="1"/>
          </p:cNvPicPr>
          <p:nvPr/>
        </p:nvPicPr>
        <p:blipFill>
          <a:blip r:embed="rId4"/>
          <a:stretch>
            <a:fillRect/>
          </a:stretch>
        </p:blipFill>
        <p:spPr>
          <a:xfrm>
            <a:off x="7010400" y="4641296"/>
            <a:ext cx="2133600" cy="419816"/>
          </a:xfrm>
          <a:prstGeom prst="rect">
            <a:avLst/>
          </a:prstGeom>
        </p:spPr>
      </p:pic>
    </p:spTree>
    <p:extLst>
      <p:ext uri="{BB962C8B-B14F-4D97-AF65-F5344CB8AC3E}">
        <p14:creationId xmlns:p14="http://schemas.microsoft.com/office/powerpoint/2010/main" val="3667339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ore-KR" dirty="0"/>
              <a:t>Visual Perception</a:t>
            </a:r>
            <a:endParaRPr kumimoji="1" lang="ko-Kore-KR"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196680" cy="4176464"/>
              </a:xfrm>
            </p:spPr>
            <p:txBody>
              <a:bodyPr/>
              <a:lstStyle/>
              <a:p>
                <a:pPr marL="342900" indent="-342900">
                  <a:lnSpc>
                    <a:spcPct val="100000"/>
                  </a:lnSpc>
                  <a:buFont typeface="Wingdings" panose="05000000000000000000" pitchFamily="2" charset="2"/>
                  <a:buChar char="Ø"/>
                </a:pPr>
                <a:r>
                  <a:rPr lang="en-US" altLang="ko-KR" sz="2000" dirty="0">
                    <a:solidFill>
                      <a:srgbClr val="0000FF"/>
                    </a:solidFill>
                  </a:rPr>
                  <a:t>Perception: </a:t>
                </a:r>
                <a:r>
                  <a:rPr lang="en-US" altLang="ko-KR" sz="2000" b="0" dirty="0">
                    <a:solidFill>
                      <a:srgbClr val="0000FF"/>
                    </a:solidFill>
                  </a:rPr>
                  <a:t>How we connect the agent to the raw, unwashed world?</a:t>
                </a:r>
              </a:p>
              <a:p>
                <a:pPr marL="628650" lvl="1" indent="-342900">
                  <a:lnSpc>
                    <a:spcPct val="100000"/>
                  </a:lnSpc>
                  <a:buFont typeface="Wingdings" panose="05000000000000000000" pitchFamily="2" charset="2"/>
                  <a:buChar char="§"/>
                </a:pPr>
                <a:r>
                  <a:rPr lang="en-US" altLang="ko-KR" sz="1800" b="1" dirty="0"/>
                  <a:t>Perception</a:t>
                </a:r>
                <a:r>
                  <a:rPr lang="en-US" altLang="ko-KR" sz="1800" dirty="0"/>
                  <a:t> provides agents with information about the world </a:t>
                </a:r>
              </a:p>
              <a:p>
                <a:pPr marL="628650" lvl="1" indent="-342900">
                  <a:lnSpc>
                    <a:spcPct val="100000"/>
                  </a:lnSpc>
                  <a:buFont typeface="Wingdings" panose="05000000000000000000" pitchFamily="2" charset="2"/>
                  <a:buChar char="§"/>
                </a:pPr>
                <a:r>
                  <a:rPr lang="en-US" altLang="ko-KR" sz="1800" b="1" dirty="0"/>
                  <a:t>Sensors</a:t>
                </a:r>
                <a:r>
                  <a:rPr lang="en-US" altLang="ko-KR" sz="1800" dirty="0"/>
                  <a:t> measure some aspects of the environment that are input to the agent.</a:t>
                </a:r>
              </a:p>
              <a:p>
                <a:pPr marL="628650" lvl="1" indent="-342900">
                  <a:lnSpc>
                    <a:spcPct val="100000"/>
                  </a:lnSpc>
                  <a:buFont typeface="Wingdings" panose="05000000000000000000" pitchFamily="2" charset="2"/>
                  <a:buChar char="§"/>
                </a:pPr>
                <a:r>
                  <a:rPr lang="en-US" altLang="ko-KR" sz="1800" b="1" dirty="0"/>
                  <a:t>Sensory modalities:</a:t>
                </a:r>
                <a:r>
                  <a:rPr lang="en-US" altLang="ko-KR" sz="1800" b="1" dirty="0">
                    <a:solidFill>
                      <a:srgbClr val="0000FF"/>
                    </a:solidFill>
                  </a:rPr>
                  <a:t> </a:t>
                </a:r>
                <a:r>
                  <a:rPr lang="en-US" altLang="ko-KR" sz="1800" dirty="0"/>
                  <a:t>vision, hearing, and touch etc</a:t>
                </a:r>
                <a:r>
                  <a:rPr lang="en-US" altLang="ko-KR" sz="1600" dirty="0"/>
                  <a:t>.</a:t>
                </a:r>
                <a:endParaRPr lang="en-US" altLang="ko-KR" sz="1600" b="0" dirty="0">
                  <a:solidFill>
                    <a:srgbClr val="0000FF"/>
                  </a:solidFill>
                </a:endParaRPr>
              </a:p>
              <a:p>
                <a:pPr marL="342900" indent="-342900">
                  <a:lnSpc>
                    <a:spcPct val="100000"/>
                  </a:lnSpc>
                  <a:buFont typeface="Wingdings" panose="05000000000000000000" pitchFamily="2" charset="2"/>
                  <a:buChar char="Ø"/>
                </a:pPr>
                <a:r>
                  <a:rPr lang="en-US" altLang="ko-KR" sz="2000" dirty="0">
                    <a:solidFill>
                      <a:srgbClr val="0000FF"/>
                    </a:solidFill>
                  </a:rPr>
                  <a:t>Vision:</a:t>
                </a:r>
                <a:r>
                  <a:rPr lang="en-US" altLang="ko-KR" sz="2000" b="0" dirty="0">
                    <a:solidFill>
                      <a:srgbClr val="0000FF"/>
                    </a:solidFill>
                  </a:rPr>
                  <a:t> How the agent sees and understands the visual world? </a:t>
                </a:r>
              </a:p>
              <a:p>
                <a:pPr marL="628650" lvl="1" indent="-342900">
                  <a:lnSpc>
                    <a:spcPct val="100000"/>
                  </a:lnSpc>
                  <a:buFont typeface="Wingdings" panose="05000000000000000000" pitchFamily="2" charset="2"/>
                  <a:buChar char="§"/>
                </a:pPr>
                <a:r>
                  <a:rPr lang="en-US" altLang="ko-KR" sz="1800" b="1" dirty="0"/>
                  <a:t>Sensor models</a:t>
                </a:r>
                <a:r>
                  <a:rPr lang="en-US" altLang="ko-KR" sz="1800" dirty="0"/>
                  <a:t> for vision </a:t>
                </a:r>
                <a:r>
                  <a:rPr lang="en-US" altLang="ko-KR" sz="1800" b="1" dirty="0"/>
                  <a:t>P</a:t>
                </a:r>
                <a:r>
                  <a:rPr lang="en-US" altLang="ko-KR" sz="1800" dirty="0"/>
                  <a:t>(</a:t>
                </a:r>
                <a14:m>
                  <m:oMath xmlns:m="http://schemas.openxmlformats.org/officeDocument/2006/math">
                    <m:sSub>
                      <m:sSubPr>
                        <m:ctrlPr>
                          <a:rPr lang="en-US" altLang="ko-KR" sz="1800" i="1">
                            <a:latin typeface="Cambria Math" panose="02040503050406030204" pitchFamily="18" charset="0"/>
                          </a:rPr>
                        </m:ctrlPr>
                      </m:sSubPr>
                      <m:e>
                        <m:r>
                          <a:rPr lang="en-US" altLang="ko-KR" sz="1800" b="1">
                            <a:latin typeface="Cambria Math" panose="02040503050406030204" pitchFamily="18" charset="0"/>
                          </a:rPr>
                          <m:t>𝐄</m:t>
                        </m:r>
                      </m:e>
                      <m:sub>
                        <m:r>
                          <a:rPr lang="en-US" altLang="ko-KR" sz="1800" i="1">
                            <a:latin typeface="Cambria Math" panose="02040503050406030204" pitchFamily="18" charset="0"/>
                          </a:rPr>
                          <m:t>𝑡</m:t>
                        </m:r>
                      </m:sub>
                    </m:sSub>
                  </m:oMath>
                </a14:m>
                <a:r>
                  <a:rPr lang="en-US" altLang="ko-KR" sz="1800" baseline="-25000" dirty="0"/>
                  <a:t> </a:t>
                </a:r>
                <a:r>
                  <a:rPr lang="en-US" altLang="ko-KR" sz="1800" dirty="0"/>
                  <a:t>| </a:t>
                </a:r>
                <a14:m>
                  <m:oMath xmlns:m="http://schemas.openxmlformats.org/officeDocument/2006/math">
                    <m:sSub>
                      <m:sSubPr>
                        <m:ctrlPr>
                          <a:rPr lang="en-US" altLang="ko-KR" sz="1800" i="1">
                            <a:latin typeface="Cambria Math" panose="02040503050406030204" pitchFamily="18" charset="0"/>
                          </a:rPr>
                        </m:ctrlPr>
                      </m:sSubPr>
                      <m:e>
                        <m:r>
                          <a:rPr lang="en-US" altLang="ko-KR" sz="1800" b="1">
                            <a:latin typeface="Cambria Math" panose="02040503050406030204" pitchFamily="18" charset="0"/>
                          </a:rPr>
                          <m:t>𝐗</m:t>
                        </m:r>
                      </m:e>
                      <m:sub>
                        <m:r>
                          <a:rPr lang="en-US" altLang="ko-KR" sz="1800" i="1">
                            <a:latin typeface="Cambria Math" panose="02040503050406030204" pitchFamily="18" charset="0"/>
                          </a:rPr>
                          <m:t>𝑡</m:t>
                        </m:r>
                      </m:sub>
                    </m:sSub>
                    <m:r>
                      <a:rPr lang="en-US" altLang="ko-KR" sz="1800" b="0" i="1" smtClean="0">
                        <a:latin typeface="Cambria Math" panose="02040503050406030204" pitchFamily="18" charset="0"/>
                      </a:rPr>
                      <m:t>) </m:t>
                    </m:r>
                  </m:oMath>
                </a14:m>
                <a:endParaRPr lang="en-US" altLang="ko-KR" sz="1800" b="0" dirty="0"/>
              </a:p>
              <a:p>
                <a:pPr marL="628650" lvl="1" indent="-342900">
                  <a:lnSpc>
                    <a:spcPct val="100000"/>
                  </a:lnSpc>
                  <a:buFont typeface="Wingdings" panose="05000000000000000000" pitchFamily="2" charset="2"/>
                  <a:buChar char="§"/>
                </a:pPr>
                <a:r>
                  <a:rPr lang="en-US" altLang="ko-KR" sz="1800" b="1" dirty="0"/>
                  <a:t>Object model: </a:t>
                </a:r>
                <a:r>
                  <a:rPr lang="en-US" altLang="ko-KR" sz="1800" dirty="0"/>
                  <a:t>3D geometric model of objects</a:t>
                </a:r>
              </a:p>
              <a:p>
                <a:pPr marL="628650" lvl="1" indent="-342900">
                  <a:lnSpc>
                    <a:spcPct val="100000"/>
                  </a:lnSpc>
                  <a:buFont typeface="Wingdings" panose="05000000000000000000" pitchFamily="2" charset="2"/>
                  <a:buChar char="§"/>
                </a:pPr>
                <a:r>
                  <a:rPr lang="en-US" altLang="ko-KR" sz="1800" b="1" dirty="0"/>
                  <a:t>Rendering model: </a:t>
                </a:r>
                <a:r>
                  <a:rPr lang="en-US" altLang="ko-KR" sz="1800" dirty="0"/>
                  <a:t>Physical, geometric, statistical processes </a:t>
                </a:r>
              </a:p>
              <a:p>
                <a:pPr marL="342900" indent="-342900">
                  <a:lnSpc>
                    <a:spcPct val="100000"/>
                  </a:lnSpc>
                  <a:buFont typeface="Wingdings" panose="05000000000000000000" pitchFamily="2" charset="2"/>
                  <a:buChar char="Ø"/>
                </a:pPr>
                <a:r>
                  <a:rPr lang="en-US" altLang="ko-KR" sz="2000" dirty="0">
                    <a:solidFill>
                      <a:srgbClr val="0000FF"/>
                    </a:solidFill>
                  </a:rPr>
                  <a:t>Approaches </a:t>
                </a:r>
                <a:r>
                  <a:rPr lang="en-US" altLang="ko-KR" sz="2000" b="0" dirty="0">
                    <a:solidFill>
                      <a:srgbClr val="0000FF"/>
                    </a:solidFill>
                  </a:rPr>
                  <a:t>to Visual Perception</a:t>
                </a:r>
              </a:p>
              <a:p>
                <a:pPr marL="628650" lvl="1" indent="-342900">
                  <a:lnSpc>
                    <a:spcPct val="100000"/>
                  </a:lnSpc>
                  <a:buFont typeface="Wingdings" panose="05000000000000000000" pitchFamily="2" charset="2"/>
                  <a:buChar char="§"/>
                </a:pPr>
                <a:r>
                  <a:rPr lang="en-US" altLang="ko-KR" sz="1800" b="1" dirty="0"/>
                  <a:t>Feature extraction</a:t>
                </a:r>
                <a:r>
                  <a:rPr lang="en-US" altLang="ko-KR" sz="1800" dirty="0"/>
                  <a:t> approach: Simple computations to the sensor observations</a:t>
                </a:r>
              </a:p>
              <a:p>
                <a:pPr marL="628650" lvl="1" indent="-342900">
                  <a:lnSpc>
                    <a:spcPct val="100000"/>
                  </a:lnSpc>
                  <a:buFont typeface="Wingdings" panose="05000000000000000000" pitchFamily="2" charset="2"/>
                  <a:buChar char="§"/>
                </a:pPr>
                <a:r>
                  <a:rPr lang="en-US" altLang="ko-KR" sz="1800" b="1" dirty="0"/>
                  <a:t>Recognition</a:t>
                </a:r>
                <a:r>
                  <a:rPr lang="en-US" altLang="ko-KR" sz="1800" dirty="0"/>
                  <a:t> approach: Labels each image with a yes or no</a:t>
                </a:r>
              </a:p>
              <a:p>
                <a:pPr marL="628650" lvl="1" indent="-342900">
                  <a:lnSpc>
                    <a:spcPct val="100000"/>
                  </a:lnSpc>
                  <a:buFont typeface="Wingdings" panose="05000000000000000000" pitchFamily="2" charset="2"/>
                  <a:buChar char="§"/>
                </a:pPr>
                <a:r>
                  <a:rPr lang="en-US" altLang="ko-KR" sz="1800" b="1" dirty="0"/>
                  <a:t>Reconstruction </a:t>
                </a:r>
                <a:r>
                  <a:rPr lang="en-US" altLang="ko-KR" sz="1800" dirty="0"/>
                  <a:t>approach: Builds a geometric model of the world from images</a:t>
                </a:r>
                <a:endParaRPr lang="en-US" altLang="ko-KR" sz="1800" dirty="0">
                  <a:solidFill>
                    <a:srgbClr val="0000FF"/>
                  </a:solidFill>
                </a:endParaRPr>
              </a:p>
              <a:p>
                <a:pPr marL="628650" lvl="1" indent="-342900">
                  <a:lnSpc>
                    <a:spcPct val="100000"/>
                  </a:lnSpc>
                  <a:buFont typeface="Wingdings" panose="05000000000000000000" pitchFamily="2" charset="2"/>
                  <a:buChar char="§"/>
                </a:pPr>
                <a:endParaRPr lang="en-US" sz="1800" dirty="0"/>
              </a:p>
            </p:txBody>
          </p:sp>
        </mc:Choice>
        <mc:Fallback xmlns="">
          <p:sp>
            <p:nvSpPr>
              <p:cNvPr id="3" name="Content Placeholder 2">
                <a:extLst>
                  <a:ext uri="{FF2B5EF4-FFF2-40B4-BE49-F238E27FC236}">
                    <a16:creationId xmlns:a16="http://schemas.microsoft.com/office/drawing/2014/main" id="{90EEA02B-79F6-4ADF-BCAC-FCB3BF19D702}"/>
                  </a:ext>
                </a:extLst>
              </p:cNvPr>
              <p:cNvSpPr>
                <a:spLocks noGrp="1" noRot="1" noChangeAspect="1" noMove="1" noResize="1" noEditPoints="1" noAdjustHandles="1" noChangeArrowheads="1" noChangeShapeType="1" noTextEdit="1"/>
              </p:cNvSpPr>
              <p:nvPr>
                <p:ph sz="quarter" idx="10"/>
              </p:nvPr>
            </p:nvSpPr>
            <p:spPr>
              <a:xfrm>
                <a:off x="335760" y="771550"/>
                <a:ext cx="8196680" cy="4176464"/>
              </a:xfrm>
              <a:blipFill>
                <a:blip r:embed="rId2"/>
                <a:stretch>
                  <a:fillRect l="-464" t="-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4043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kumimoji="1" lang="en-US" altLang="ko-KR" dirty="0"/>
              <a:t>Applications</a:t>
            </a:r>
            <a:endParaRPr lang="en-US" dirty="0"/>
          </a:p>
        </p:txBody>
      </p:sp>
      <p:sp>
        <p:nvSpPr>
          <p:cNvPr id="3" name="Content Placeholder 2">
            <a:extLst>
              <a:ext uri="{FF2B5EF4-FFF2-40B4-BE49-F238E27FC236}">
                <a16:creationId xmlns:a16="http://schemas.microsoft.com/office/drawing/2014/main" id="{90EEA02B-79F6-4ADF-BCAC-FCB3BF19D702}"/>
              </a:ext>
            </a:extLst>
          </p:cNvPr>
          <p:cNvSpPr>
            <a:spLocks noGrp="1"/>
          </p:cNvSpPr>
          <p:nvPr>
            <p:ph sz="quarter" idx="10"/>
          </p:nvPr>
        </p:nvSpPr>
        <p:spPr>
          <a:xfrm>
            <a:off x="335760" y="771550"/>
            <a:ext cx="8548826" cy="4176464"/>
          </a:xfrm>
        </p:spPr>
        <p:txBody>
          <a:bodyPr/>
          <a:lstStyle/>
          <a:p>
            <a:pPr>
              <a:lnSpc>
                <a:spcPct val="100000"/>
              </a:lnSpc>
              <a:buFont typeface="Wingdings" pitchFamily="2" charset="2"/>
              <a:buChar char="Ø"/>
            </a:pPr>
            <a:r>
              <a:rPr lang="en-US" sz="2000" b="0" dirty="0"/>
              <a:t>Self-driving cars </a:t>
            </a:r>
          </a:p>
          <a:p>
            <a:pPr>
              <a:lnSpc>
                <a:spcPct val="100000"/>
              </a:lnSpc>
              <a:buFont typeface="Wingdings" pitchFamily="2" charset="2"/>
              <a:buChar char="Ø"/>
            </a:pPr>
            <a:r>
              <a:rPr lang="en-US" sz="2000" b="0" dirty="0"/>
              <a:t>Machine inspection</a:t>
            </a:r>
          </a:p>
          <a:p>
            <a:pPr>
              <a:lnSpc>
                <a:spcPct val="100000"/>
              </a:lnSpc>
              <a:buFont typeface="Wingdings" pitchFamily="2" charset="2"/>
              <a:buChar char="Ø"/>
            </a:pPr>
            <a:r>
              <a:rPr lang="en-US" sz="2000" b="0" dirty="0"/>
              <a:t>Optical character recognition (OCR)</a:t>
            </a:r>
          </a:p>
          <a:p>
            <a:pPr>
              <a:lnSpc>
                <a:spcPct val="100000"/>
              </a:lnSpc>
              <a:buFont typeface="Wingdings" pitchFamily="2" charset="2"/>
              <a:buChar char="Ø"/>
            </a:pPr>
            <a:r>
              <a:rPr lang="en-US" sz="2000" b="0" dirty="0"/>
              <a:t>3-D model building (photogrammetry)</a:t>
            </a:r>
          </a:p>
          <a:p>
            <a:pPr>
              <a:lnSpc>
                <a:spcPct val="100000"/>
              </a:lnSpc>
              <a:buFont typeface="Wingdings" pitchFamily="2" charset="2"/>
              <a:buChar char="Ø"/>
            </a:pPr>
            <a:r>
              <a:rPr lang="en-US" sz="2000" b="0" dirty="0"/>
              <a:t>Retail (e.g. automated checkouts)</a:t>
            </a:r>
          </a:p>
          <a:p>
            <a:pPr>
              <a:lnSpc>
                <a:spcPct val="100000"/>
              </a:lnSpc>
              <a:buFont typeface="Wingdings" pitchFamily="2" charset="2"/>
              <a:buChar char="Ø"/>
            </a:pPr>
            <a:r>
              <a:rPr lang="en-US" sz="2000" b="0" dirty="0"/>
              <a:t>Medical imaging</a:t>
            </a:r>
          </a:p>
          <a:p>
            <a:pPr>
              <a:lnSpc>
                <a:spcPct val="100000"/>
              </a:lnSpc>
              <a:buFont typeface="Wingdings" pitchFamily="2" charset="2"/>
              <a:buChar char="Ø"/>
            </a:pPr>
            <a:r>
              <a:rPr lang="en-US" sz="2000" b="0" dirty="0"/>
              <a:t>Automotive safety</a:t>
            </a:r>
          </a:p>
          <a:p>
            <a:pPr>
              <a:lnSpc>
                <a:spcPct val="100000"/>
              </a:lnSpc>
              <a:buFont typeface="Wingdings" pitchFamily="2" charset="2"/>
              <a:buChar char="Ø"/>
            </a:pPr>
            <a:r>
              <a:rPr lang="en-US" sz="2000" b="0" dirty="0"/>
              <a:t>Match move </a:t>
            </a:r>
          </a:p>
          <a:p>
            <a:pPr>
              <a:lnSpc>
                <a:spcPct val="100000"/>
              </a:lnSpc>
              <a:buFont typeface="Wingdings" pitchFamily="2" charset="2"/>
              <a:buChar char="Ø"/>
            </a:pPr>
            <a:r>
              <a:rPr lang="en-US" sz="2000" b="0" dirty="0"/>
              <a:t>Motion capture (mocap)</a:t>
            </a:r>
          </a:p>
          <a:p>
            <a:pPr>
              <a:lnSpc>
                <a:spcPct val="100000"/>
              </a:lnSpc>
              <a:buFont typeface="Wingdings" pitchFamily="2" charset="2"/>
              <a:buChar char="Ø"/>
            </a:pPr>
            <a:r>
              <a:rPr lang="en-US" sz="2000" b="0" dirty="0"/>
              <a:t>Surveillance</a:t>
            </a:r>
          </a:p>
          <a:p>
            <a:pPr>
              <a:lnSpc>
                <a:spcPct val="100000"/>
              </a:lnSpc>
              <a:buFont typeface="Wingdings" pitchFamily="2" charset="2"/>
              <a:buChar char="Ø"/>
            </a:pPr>
            <a:r>
              <a:rPr lang="en-US" sz="2000" b="0" dirty="0"/>
              <a:t>Fingerprint recognition and biometrics</a:t>
            </a:r>
          </a:p>
        </p:txBody>
      </p:sp>
      <p:grpSp>
        <p:nvGrpSpPr>
          <p:cNvPr id="12" name="그룹 11">
            <a:extLst>
              <a:ext uri="{FF2B5EF4-FFF2-40B4-BE49-F238E27FC236}">
                <a16:creationId xmlns:a16="http://schemas.microsoft.com/office/drawing/2014/main" id="{FC7F1D22-2393-187D-7335-2BA26B354265}"/>
              </a:ext>
            </a:extLst>
          </p:cNvPr>
          <p:cNvGrpSpPr/>
          <p:nvPr/>
        </p:nvGrpSpPr>
        <p:grpSpPr>
          <a:xfrm>
            <a:off x="4860032" y="832995"/>
            <a:ext cx="4176464" cy="4104567"/>
            <a:chOff x="4346250" y="832995"/>
            <a:chExt cx="4865446" cy="4104567"/>
          </a:xfrm>
        </p:grpSpPr>
        <p:pic>
          <p:nvPicPr>
            <p:cNvPr id="5" name="그림 4">
              <a:extLst>
                <a:ext uri="{FF2B5EF4-FFF2-40B4-BE49-F238E27FC236}">
                  <a16:creationId xmlns:a16="http://schemas.microsoft.com/office/drawing/2014/main" id="{164BC8BC-CD4C-22EA-1C76-2AA60141A821}"/>
                </a:ext>
              </a:extLst>
            </p:cNvPr>
            <p:cNvPicPr>
              <a:picLocks noChangeAspect="1"/>
            </p:cNvPicPr>
            <p:nvPr/>
          </p:nvPicPr>
          <p:blipFill>
            <a:blip r:embed="rId2"/>
            <a:stretch>
              <a:fillRect/>
            </a:stretch>
          </p:blipFill>
          <p:spPr>
            <a:xfrm>
              <a:off x="6762766" y="2713362"/>
              <a:ext cx="2301017" cy="1800207"/>
            </a:xfrm>
            <a:prstGeom prst="rect">
              <a:avLst/>
            </a:prstGeom>
          </p:spPr>
        </p:pic>
        <p:sp>
          <p:nvSpPr>
            <p:cNvPr id="6" name="TextBox 5">
              <a:extLst>
                <a:ext uri="{FF2B5EF4-FFF2-40B4-BE49-F238E27FC236}">
                  <a16:creationId xmlns:a16="http://schemas.microsoft.com/office/drawing/2014/main" id="{4512A2AD-DCD0-825C-58C8-189DD4CB4798}"/>
                </a:ext>
              </a:extLst>
            </p:cNvPr>
            <p:cNvSpPr txBox="1"/>
            <p:nvPr/>
          </p:nvSpPr>
          <p:spPr>
            <a:xfrm>
              <a:off x="5643163" y="4300820"/>
              <a:ext cx="1193990"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#2</a:t>
              </a:r>
            </a:p>
          </p:txBody>
        </p:sp>
        <p:sp>
          <p:nvSpPr>
            <p:cNvPr id="7" name="TextBox 6">
              <a:extLst>
                <a:ext uri="{FF2B5EF4-FFF2-40B4-BE49-F238E27FC236}">
                  <a16:creationId xmlns:a16="http://schemas.microsoft.com/office/drawing/2014/main" id="{F7005E5E-D66A-B7FA-012E-2B17FC553102}"/>
                </a:ext>
              </a:extLst>
            </p:cNvPr>
            <p:cNvSpPr txBox="1"/>
            <p:nvPr/>
          </p:nvSpPr>
          <p:spPr>
            <a:xfrm>
              <a:off x="8083217" y="4537452"/>
              <a:ext cx="1021437" cy="400110"/>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#3</a:t>
              </a:r>
            </a:p>
          </p:txBody>
        </p:sp>
        <p:sp>
          <p:nvSpPr>
            <p:cNvPr id="8" name="TextBox 7">
              <a:extLst>
                <a:ext uri="{FF2B5EF4-FFF2-40B4-BE49-F238E27FC236}">
                  <a16:creationId xmlns:a16="http://schemas.microsoft.com/office/drawing/2014/main" id="{BAE1CC2A-C256-3CB3-9889-FFD38D5E46C3}"/>
                </a:ext>
              </a:extLst>
            </p:cNvPr>
            <p:cNvSpPr txBox="1"/>
            <p:nvPr/>
          </p:nvSpPr>
          <p:spPr>
            <a:xfrm>
              <a:off x="8003589" y="2455939"/>
              <a:ext cx="1208107" cy="246221"/>
            </a:xfrm>
            <a:prstGeom prst="rect">
              <a:avLst/>
            </a:prstGeom>
            <a:noFill/>
          </p:spPr>
          <p:txBody>
            <a:bodyPr wrap="square" rtlCol="0">
              <a:spAutoFit/>
            </a:bodyPr>
            <a:lstStyle/>
            <a:p>
              <a:r>
                <a:rPr lang="ko-KR" altLang="en-US" sz="1000" b="1" dirty="0">
                  <a:latin typeface="Times New Roman" panose="02020603050405020304" pitchFamily="18" charset="0"/>
                  <a:cs typeface="Times New Roman" panose="02020603050405020304" pitchFamily="18" charset="0"/>
                </a:rPr>
                <a:t>출처</a:t>
              </a:r>
              <a:r>
                <a:rPr lang="en-US" altLang="ko-KR" sz="1000" b="1" dirty="0">
                  <a:latin typeface="Times New Roman" panose="02020603050405020304" pitchFamily="18" charset="0"/>
                  <a:cs typeface="Times New Roman" panose="02020603050405020304" pitchFamily="18" charset="0"/>
                </a:rPr>
                <a:t>: Figure #1</a:t>
              </a:r>
            </a:p>
          </p:txBody>
        </p:sp>
        <p:pic>
          <p:nvPicPr>
            <p:cNvPr id="9" name="Picture 2" descr="How it works? Object detection. One of the important features for… | by  Roboauto | Roboauto - blog">
              <a:extLst>
                <a:ext uri="{FF2B5EF4-FFF2-40B4-BE49-F238E27FC236}">
                  <a16:creationId xmlns:a16="http://schemas.microsoft.com/office/drawing/2014/main" id="{CFEA7F30-2180-45ED-5399-1E1BD05DA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250" y="922291"/>
              <a:ext cx="2267517" cy="17006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ot Smart Automotive Driverless Car With Artificial Intelligence Combine  With Deep Learning Technology.self Driving Car Use Semantic Segmentation,object  Detection Technology To Understand What It See Stock Photo, Picture And  Royalty Free Image.">
              <a:extLst>
                <a:ext uri="{FF2B5EF4-FFF2-40B4-BE49-F238E27FC236}">
                  <a16:creationId xmlns:a16="http://schemas.microsoft.com/office/drawing/2014/main" id="{D0F9EDF9-D1A0-3296-3358-A2726382C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250" y="2645491"/>
              <a:ext cx="2267517" cy="15104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License Plate Recognition with OpenCV 3 : OCR License Plate Recognition -  YouTube">
              <a:extLst>
                <a:ext uri="{FF2B5EF4-FFF2-40B4-BE49-F238E27FC236}">
                  <a16:creationId xmlns:a16="http://schemas.microsoft.com/office/drawing/2014/main" id="{2171EE72-944C-6AD8-C3EE-9E77E97E6F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845"/>
            <a:stretch/>
          </p:blipFill>
          <p:spPr bwMode="auto">
            <a:xfrm>
              <a:off x="6762092" y="832995"/>
              <a:ext cx="2250063" cy="16057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943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0F65-B028-49CF-8C45-508DDA9871AE}"/>
              </a:ext>
            </a:extLst>
          </p:cNvPr>
          <p:cNvSpPr>
            <a:spLocks noGrp="1"/>
          </p:cNvSpPr>
          <p:nvPr>
            <p:ph type="title"/>
          </p:nvPr>
        </p:nvSpPr>
        <p:spPr/>
        <p:txBody>
          <a:bodyPr/>
          <a:lstStyle/>
          <a:p>
            <a:r>
              <a:rPr lang="en-US" dirty="0">
                <a:ea typeface="나눔바른고딕" panose="020B0603020101020101" pitchFamily="34" charset="-127"/>
              </a:rPr>
              <a:t>Outline (Lecture 19)</a:t>
            </a:r>
          </a:p>
        </p:txBody>
      </p:sp>
      <p:sp>
        <p:nvSpPr>
          <p:cNvPr id="4" name="Rectangle 3">
            <a:extLst>
              <a:ext uri="{FF2B5EF4-FFF2-40B4-BE49-F238E27FC236}">
                <a16:creationId xmlns:a16="http://schemas.microsoft.com/office/drawing/2014/main" id="{9B9C16D4-211F-4157-B9DF-E7450882600C}"/>
              </a:ext>
            </a:extLst>
          </p:cNvPr>
          <p:cNvSpPr/>
          <p:nvPr/>
        </p:nvSpPr>
        <p:spPr>
          <a:xfrm>
            <a:off x="1259632" y="843558"/>
            <a:ext cx="5815564" cy="3785652"/>
          </a:xfrm>
          <a:prstGeom prst="rect">
            <a:avLst/>
          </a:prstGeom>
        </p:spPr>
        <p:txBody>
          <a:bodyPr wrap="square">
            <a:spAutoFit/>
          </a:bodyPr>
          <a:lstStyle/>
          <a:p>
            <a:pPr fontAlgn="base">
              <a:lnSpc>
                <a:spcPct val="150000"/>
              </a:lnSpc>
              <a:spcBef>
                <a:spcPct val="0"/>
              </a:spcBef>
              <a:spcAft>
                <a:spcPct val="0"/>
              </a:spcAft>
              <a:tabLst>
                <a:tab pos="1440000" algn="r"/>
              </a:tabLst>
            </a:pPr>
            <a:r>
              <a:rPr kumimoji="1" lang="en-US" altLang="ko-KR"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19.1 Introduction ..........................................................</a:t>
            </a:r>
            <a:endParaRPr kumimoji="1" lang="en-US" altLang="ja-JP"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endParaRPr>
          </a:p>
          <a:p>
            <a:pPr fontAlgn="base">
              <a:lnSpc>
                <a:spcPct val="150000"/>
              </a:lnSpc>
              <a:spcBef>
                <a:spcPct val="0"/>
              </a:spcBef>
              <a:spcAft>
                <a:spcPct val="0"/>
              </a:spcAft>
            </a:pPr>
            <a:r>
              <a:rPr kumimoji="1" lang="en-US" altLang="ko-KR"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19.2 Image Formation ..................................................</a:t>
            </a:r>
            <a:endParaRPr kumimoji="1" lang="en-US" altLang="ja-JP"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endParaRPr>
          </a:p>
          <a:p>
            <a:pPr fontAlgn="base">
              <a:lnSpc>
                <a:spcPct val="150000"/>
              </a:lnSpc>
              <a:spcBef>
                <a:spcPct val="0"/>
              </a:spcBef>
              <a:spcAft>
                <a:spcPct val="0"/>
              </a:spcAft>
            </a:pPr>
            <a:r>
              <a:rPr kumimoji="1" lang="en-US" altLang="ko-KR"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19.3 Simple Image Features .........................................</a:t>
            </a:r>
            <a:endParaRPr kumimoji="1" lang="en-US" altLang="ja-JP"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endParaRPr>
          </a:p>
          <a:p>
            <a:pPr fontAlgn="base">
              <a:lnSpc>
                <a:spcPct val="150000"/>
              </a:lnSpc>
              <a:spcBef>
                <a:spcPct val="0"/>
              </a:spcBef>
              <a:spcAft>
                <a:spcPct val="0"/>
              </a:spcAft>
            </a:pPr>
            <a:r>
              <a:rPr kumimoji="1" lang="en-US" altLang="ko-KR"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19.4 Classifying Images ...............................................</a:t>
            </a:r>
          </a:p>
          <a:p>
            <a:pPr fontAlgn="base">
              <a:lnSpc>
                <a:spcPct val="150000"/>
              </a:lnSpc>
              <a:spcBef>
                <a:spcPct val="0"/>
              </a:spcBef>
              <a:spcAft>
                <a:spcPct val="0"/>
              </a:spcAft>
            </a:pPr>
            <a:r>
              <a:rPr kumimoji="1" lang="en-US" altLang="ko-KR"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19.5 Detecting Objects .................................................</a:t>
            </a:r>
          </a:p>
          <a:p>
            <a:pPr fontAlgn="base">
              <a:lnSpc>
                <a:spcPct val="150000"/>
              </a:lnSpc>
              <a:spcBef>
                <a:spcPct val="0"/>
              </a:spcBef>
              <a:spcAft>
                <a:spcPct val="0"/>
              </a:spcAft>
            </a:pPr>
            <a:r>
              <a:rPr kumimoji="1" lang="en-US" altLang="ja-JP"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19.6 </a:t>
            </a:r>
            <a:r>
              <a:rPr kumimoji="1" lang="en-US" altLang="ko-KR"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The 3D World .</a:t>
            </a:r>
            <a:r>
              <a:rPr kumimoji="1" lang="en-US" altLang="ja-JP"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a:t>
            </a:r>
          </a:p>
          <a:p>
            <a:pPr fontAlgn="base">
              <a:lnSpc>
                <a:spcPct val="150000"/>
              </a:lnSpc>
              <a:spcBef>
                <a:spcPct val="0"/>
              </a:spcBef>
              <a:spcAft>
                <a:spcPct val="0"/>
              </a:spcAft>
            </a:pPr>
            <a:r>
              <a:rPr kumimoji="1" lang="en-US" altLang="ja-JP"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19.7 </a:t>
            </a:r>
            <a:r>
              <a:rPr kumimoji="1" lang="en-US" altLang="ko-KR"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Using Computer Vision </a:t>
            </a:r>
            <a:r>
              <a:rPr kumimoji="1" lang="en-US" altLang="ja-JP"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a:t>
            </a:r>
          </a:p>
          <a:p>
            <a:pPr fontAlgn="base">
              <a:lnSpc>
                <a:spcPct val="150000"/>
              </a:lnSpc>
              <a:spcBef>
                <a:spcPct val="0"/>
              </a:spcBef>
              <a:spcAft>
                <a:spcPct val="0"/>
              </a:spcAft>
            </a:pPr>
            <a:r>
              <a:rPr kumimoji="1" lang="en-US" altLang="ko-KR"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Summary</a:t>
            </a:r>
            <a:r>
              <a:rPr kumimoji="1" lang="ko-KR" altLang="en-US"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 </a:t>
            </a:r>
            <a:r>
              <a:rPr kumimoji="1" lang="en-US" altLang="ko-KR" sz="2000"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rPr>
              <a:t>...........................................</a:t>
            </a:r>
            <a:r>
              <a:rPr kumimoji="1" lang="en-US" altLang="ko-KR" sz="2000" dirty="0">
                <a:solidFill>
                  <a:srgbClr val="000000"/>
                </a:solidFill>
                <a:latin typeface="Times New Roman" panose="02020603050405020304" pitchFamily="18" charset="0"/>
                <a:ea typeface="나눔바른고딕" panose="020B0603020101020101" pitchFamily="34" charset="-127"/>
                <a:cs typeface="Times New Roman" panose="02020603050405020304" pitchFamily="18" charset="0"/>
              </a:rPr>
              <a:t>............................</a:t>
            </a:r>
            <a:endParaRPr kumimoji="1" lang="en-US" altLang="ko-KR" sz="2000" b="1" dirty="0">
              <a:solidFill>
                <a:prstClr val="black"/>
              </a:solidFill>
              <a:latin typeface="Times New Roman" panose="02020603050405020304" pitchFamily="18" charset="0"/>
              <a:ea typeface="나눔바른고딕" panose="020B0603020101020101" pitchFamily="34" charset="-127"/>
              <a:cs typeface="Times New Roman" panose="02020603050405020304" pitchFamily="18" charset="0"/>
            </a:endParaRPr>
          </a:p>
        </p:txBody>
      </p:sp>
      <p:sp>
        <p:nvSpPr>
          <p:cNvPr id="5" name="TextBox 4">
            <a:extLst>
              <a:ext uri="{FF2B5EF4-FFF2-40B4-BE49-F238E27FC236}">
                <a16:creationId xmlns:a16="http://schemas.microsoft.com/office/drawing/2014/main" id="{A49A2E3A-88F9-4395-99C6-723BB4F0F864}"/>
              </a:ext>
            </a:extLst>
          </p:cNvPr>
          <p:cNvSpPr txBox="1"/>
          <p:nvPr/>
        </p:nvSpPr>
        <p:spPr>
          <a:xfrm>
            <a:off x="6804248" y="843558"/>
            <a:ext cx="576064" cy="3730317"/>
          </a:xfrm>
          <a:prstGeom prst="rect">
            <a:avLst/>
          </a:prstGeom>
          <a:noFill/>
        </p:spPr>
        <p:txBody>
          <a:bodyPr wrap="square" rtlCol="0">
            <a:spAutoFit/>
          </a:bodyPr>
          <a:lstStyle/>
          <a:p>
            <a:pPr algn="r">
              <a:lnSpc>
                <a:spcPct val="150000"/>
              </a:lnSpc>
            </a:pPr>
            <a:r>
              <a:rPr lang="en-US" sz="2000" dirty="0">
                <a:latin typeface="Times New Roman" panose="02020603050405020304" pitchFamily="18" charset="0"/>
                <a:ea typeface="나눔바른고딕" panose="020B0603020101020101"/>
                <a:cs typeface="Times New Roman" panose="02020603050405020304" pitchFamily="18" charset="0"/>
              </a:rPr>
              <a:t>7</a:t>
            </a:r>
          </a:p>
          <a:p>
            <a:pPr algn="r">
              <a:lnSpc>
                <a:spcPct val="150000"/>
              </a:lnSpc>
            </a:pPr>
            <a:r>
              <a:rPr lang="en-US" sz="2000" dirty="0">
                <a:latin typeface="Times New Roman" panose="02020603050405020304" pitchFamily="18" charset="0"/>
                <a:ea typeface="나눔바른고딕" panose="020B0603020101020101"/>
                <a:cs typeface="Times New Roman" panose="02020603050405020304" pitchFamily="18" charset="0"/>
              </a:rPr>
              <a:t>9</a:t>
            </a:r>
          </a:p>
          <a:p>
            <a:pPr algn="r">
              <a:lnSpc>
                <a:spcPct val="150000"/>
              </a:lnSpc>
            </a:pPr>
            <a:r>
              <a:rPr lang="en-US" sz="2000" dirty="0">
                <a:latin typeface="Times New Roman" panose="02020603050405020304" pitchFamily="18" charset="0"/>
                <a:ea typeface="나눔바른고딕" panose="020B0603020101020101"/>
                <a:cs typeface="Times New Roman" panose="02020603050405020304" pitchFamily="18" charset="0"/>
              </a:rPr>
              <a:t>13</a:t>
            </a:r>
          </a:p>
          <a:p>
            <a:pPr algn="r">
              <a:lnSpc>
                <a:spcPct val="150000"/>
              </a:lnSpc>
            </a:pPr>
            <a:r>
              <a:rPr lang="en-US" sz="2000" dirty="0">
                <a:latin typeface="Times New Roman" panose="02020603050405020304" pitchFamily="18" charset="0"/>
                <a:ea typeface="나눔바른고딕" panose="020B0603020101020101"/>
                <a:cs typeface="Times New Roman" panose="02020603050405020304" pitchFamily="18" charset="0"/>
              </a:rPr>
              <a:t>22</a:t>
            </a:r>
          </a:p>
          <a:p>
            <a:pPr algn="r">
              <a:lnSpc>
                <a:spcPct val="150000"/>
              </a:lnSpc>
            </a:pPr>
            <a:r>
              <a:rPr lang="en-US" sz="2000" dirty="0">
                <a:latin typeface="Times New Roman" panose="02020603050405020304" pitchFamily="18" charset="0"/>
                <a:ea typeface="나눔바른고딕" panose="020B0603020101020101"/>
                <a:cs typeface="Times New Roman" panose="02020603050405020304" pitchFamily="18" charset="0"/>
              </a:rPr>
              <a:t>27</a:t>
            </a:r>
          </a:p>
          <a:p>
            <a:pPr algn="r">
              <a:lnSpc>
                <a:spcPct val="150000"/>
              </a:lnSpc>
            </a:pPr>
            <a:r>
              <a:rPr lang="en-US" sz="2000" dirty="0">
                <a:latin typeface="Times New Roman" panose="02020603050405020304" pitchFamily="18" charset="0"/>
                <a:ea typeface="나눔바른고딕" panose="020B0603020101020101"/>
                <a:cs typeface="Times New Roman" panose="02020603050405020304" pitchFamily="18" charset="0"/>
              </a:rPr>
              <a:t>32</a:t>
            </a:r>
          </a:p>
          <a:p>
            <a:pPr algn="r">
              <a:lnSpc>
                <a:spcPct val="150000"/>
              </a:lnSpc>
            </a:pPr>
            <a:r>
              <a:rPr lang="en-US" sz="2000" dirty="0">
                <a:latin typeface="Times New Roman" panose="02020603050405020304" pitchFamily="18" charset="0"/>
                <a:ea typeface="나눔바른고딕" panose="020B0603020101020101"/>
                <a:cs typeface="Times New Roman" panose="02020603050405020304" pitchFamily="18" charset="0"/>
              </a:rPr>
              <a:t>35</a:t>
            </a:r>
          </a:p>
          <a:p>
            <a:pPr algn="r">
              <a:lnSpc>
                <a:spcPct val="150000"/>
              </a:lnSpc>
            </a:pPr>
            <a:r>
              <a:rPr lang="en-US" sz="2000" dirty="0">
                <a:latin typeface="Times New Roman" panose="02020603050405020304" pitchFamily="18" charset="0"/>
                <a:ea typeface="나눔바른고딕" panose="020B0603020101020101"/>
                <a:cs typeface="Times New Roman" panose="02020603050405020304" pitchFamily="18" charset="0"/>
              </a:rPr>
              <a:t>43</a:t>
            </a:r>
          </a:p>
        </p:txBody>
      </p:sp>
    </p:spTree>
    <p:extLst>
      <p:ext uri="{BB962C8B-B14F-4D97-AF65-F5344CB8AC3E}">
        <p14:creationId xmlns:p14="http://schemas.microsoft.com/office/powerpoint/2010/main" val="179052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Seoul_national_university_emble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4757" y="65175"/>
            <a:ext cx="76676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AE91B8B1-23D3-8D44-9327-4A0BBC5EA4EF}"/>
              </a:ext>
            </a:extLst>
          </p:cNvPr>
          <p:cNvSpPr/>
          <p:nvPr/>
        </p:nvSpPr>
        <p:spPr>
          <a:xfrm>
            <a:off x="0" y="0"/>
            <a:ext cx="9144000" cy="5143500"/>
          </a:xfrm>
          <a:prstGeom prst="rect">
            <a:avLst/>
          </a:prstGeom>
          <a:solidFill>
            <a:schemeClr val="bg1">
              <a:alpha val="49000"/>
            </a:schemeClr>
          </a:solidFill>
          <a:ln w="3810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ore-KR" altLang="en-US" sz="1000" dirty="0">
              <a:noFill/>
            </a:endParaRPr>
          </a:p>
        </p:txBody>
      </p:sp>
      <p:sp>
        <p:nvSpPr>
          <p:cNvPr id="11" name="제목 9">
            <a:extLst>
              <a:ext uri="{FF2B5EF4-FFF2-40B4-BE49-F238E27FC236}">
                <a16:creationId xmlns:a16="http://schemas.microsoft.com/office/drawing/2014/main" id="{35B801A9-9747-8E4F-92B1-67093D5F26B1}"/>
              </a:ext>
            </a:extLst>
          </p:cNvPr>
          <p:cNvSpPr txBox="1">
            <a:spLocks/>
          </p:cNvSpPr>
          <p:nvPr/>
        </p:nvSpPr>
        <p:spPr>
          <a:xfrm>
            <a:off x="539552" y="2067694"/>
            <a:ext cx="7344816" cy="648072"/>
          </a:xfrm>
          <a:prstGeom prst="rect">
            <a:avLst/>
          </a:prstGeom>
        </p:spPr>
        <p:txBody>
          <a:bodyPr anchor="t"/>
          <a:lstStyle>
            <a:lvl1pPr algn="l" defTabSz="914400" rtl="0" eaLnBrk="1" latinLnBrk="1" hangingPunct="1">
              <a:spcBef>
                <a:spcPct val="0"/>
              </a:spcBef>
              <a:buNone/>
              <a:defRPr sz="2000" kern="1200">
                <a:solidFill>
                  <a:schemeClr val="tx1"/>
                </a:solidFill>
                <a:latin typeface="나눔고딕 ExtraBold" pitchFamily="50" charset="-127"/>
                <a:ea typeface="나눔고딕 ExtraBold" pitchFamily="50" charset="-127"/>
                <a:cs typeface="+mj-cs"/>
              </a:defRPr>
            </a:lvl1pPr>
          </a:lstStyle>
          <a:p>
            <a:pPr fontAlgn="base" latinLnBrk="0">
              <a:lnSpc>
                <a:spcPct val="120000"/>
              </a:lnSpc>
              <a:spcBef>
                <a:spcPts val="600"/>
              </a:spcBef>
            </a:pPr>
            <a:r>
              <a:rPr lang="en-US" altLang="ko-KR" sz="3200" b="1" dirty="0">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19.1 Introduction </a:t>
            </a:r>
          </a:p>
        </p:txBody>
      </p:sp>
    </p:spTree>
    <p:extLst>
      <p:ext uri="{BB962C8B-B14F-4D97-AF65-F5344CB8AC3E}">
        <p14:creationId xmlns:p14="http://schemas.microsoft.com/office/powerpoint/2010/main" val="1523461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ED9-A9DF-48FA-8F30-3838573B6C30}"/>
              </a:ext>
            </a:extLst>
          </p:cNvPr>
          <p:cNvSpPr>
            <a:spLocks noGrp="1"/>
          </p:cNvSpPr>
          <p:nvPr>
            <p:ph type="title"/>
          </p:nvPr>
        </p:nvSpPr>
        <p:spPr/>
        <p:txBody>
          <a:bodyPr/>
          <a:lstStyle/>
          <a:p>
            <a:r>
              <a:rPr lang="en-US" dirty="0"/>
              <a:t>19.1 Introduction (1/1)</a:t>
            </a:r>
          </a:p>
        </p:txBody>
      </p:sp>
      <p:sp>
        <p:nvSpPr>
          <p:cNvPr id="6" name="Content Placeholder 2">
            <a:extLst>
              <a:ext uri="{FF2B5EF4-FFF2-40B4-BE49-F238E27FC236}">
                <a16:creationId xmlns:a16="http://schemas.microsoft.com/office/drawing/2014/main" id="{93645E81-92F8-FC01-592D-5FF032269421}"/>
              </a:ext>
            </a:extLst>
          </p:cNvPr>
          <p:cNvSpPr>
            <a:spLocks noGrp="1"/>
          </p:cNvSpPr>
          <p:nvPr>
            <p:ph sz="quarter" idx="10"/>
          </p:nvPr>
        </p:nvSpPr>
        <p:spPr>
          <a:xfrm>
            <a:off x="335760" y="771550"/>
            <a:ext cx="8808240" cy="4176464"/>
          </a:xfrm>
        </p:spPr>
        <p:txBody>
          <a:bodyPr/>
          <a:lstStyle/>
          <a:p>
            <a:pPr marL="0" indent="0">
              <a:buNone/>
            </a:pPr>
            <a:r>
              <a:rPr lang="en-US" sz="2200" dirty="0"/>
              <a:t>Vision</a:t>
            </a:r>
          </a:p>
          <a:p>
            <a:pPr>
              <a:lnSpc>
                <a:spcPct val="100000"/>
              </a:lnSpc>
              <a:buFont typeface="Wingdings" pitchFamily="2" charset="2"/>
              <a:buChar char="Ø"/>
            </a:pPr>
            <a:r>
              <a:rPr lang="en-US" sz="2000" b="0" dirty="0"/>
              <a:t>A perceptual channel that accepts </a:t>
            </a:r>
            <a:r>
              <a:rPr lang="en-US" sz="2000" b="0" dirty="0">
                <a:solidFill>
                  <a:srgbClr val="0000FF"/>
                </a:solidFill>
              </a:rPr>
              <a:t>a stimulus </a:t>
            </a:r>
            <a:r>
              <a:rPr lang="en-US" sz="2000" b="0" dirty="0"/>
              <a:t>and reports some representation of the world</a:t>
            </a:r>
          </a:p>
          <a:p>
            <a:pPr>
              <a:lnSpc>
                <a:spcPct val="100000"/>
              </a:lnSpc>
              <a:buFont typeface="Wingdings" pitchFamily="2" charset="2"/>
              <a:buChar char="Ø"/>
            </a:pPr>
            <a:r>
              <a:rPr lang="en-US" sz="2000" b="0" dirty="0"/>
              <a:t>Feature</a:t>
            </a:r>
          </a:p>
          <a:p>
            <a:pPr lvl="1">
              <a:lnSpc>
                <a:spcPct val="100000"/>
              </a:lnSpc>
              <a:buFont typeface="Wingdings" pitchFamily="2" charset="2"/>
              <a:buChar char="§"/>
            </a:pPr>
            <a:r>
              <a:rPr lang="en-US" sz="1800" dirty="0"/>
              <a:t>A number obtained by applying simple computations to an image</a:t>
            </a:r>
          </a:p>
          <a:p>
            <a:pPr>
              <a:lnSpc>
                <a:spcPct val="100000"/>
              </a:lnSpc>
              <a:buFont typeface="Wingdings" pitchFamily="2" charset="2"/>
              <a:buChar char="Ø"/>
            </a:pPr>
            <a:r>
              <a:rPr lang="en-US" sz="2000" b="0" dirty="0"/>
              <a:t>The </a:t>
            </a:r>
            <a:r>
              <a:rPr lang="en-US" sz="2000" b="0" dirty="0">
                <a:solidFill>
                  <a:srgbClr val="0000FF"/>
                </a:solidFill>
              </a:rPr>
              <a:t>model-based approach </a:t>
            </a:r>
            <a:r>
              <a:rPr lang="en-US" sz="2000" b="0" dirty="0"/>
              <a:t>to vision</a:t>
            </a:r>
          </a:p>
          <a:p>
            <a:pPr lvl="1">
              <a:lnSpc>
                <a:spcPct val="100000"/>
              </a:lnSpc>
              <a:buFont typeface="Wingdings" pitchFamily="2" charset="2"/>
              <a:buChar char="§"/>
            </a:pPr>
            <a:r>
              <a:rPr lang="en-US" sz="1800" b="1" dirty="0"/>
              <a:t>Object model</a:t>
            </a:r>
          </a:p>
          <a:p>
            <a:pPr lvl="1">
              <a:lnSpc>
                <a:spcPct val="100000"/>
              </a:lnSpc>
              <a:buFont typeface="Wingdings" pitchFamily="2" charset="2"/>
              <a:buChar char="§"/>
            </a:pPr>
            <a:r>
              <a:rPr lang="en-US" sz="1800" b="1" dirty="0"/>
              <a:t>Rendering model</a:t>
            </a:r>
            <a:r>
              <a:rPr lang="en-US" sz="1800" b="0" dirty="0"/>
              <a:t>: describes the physical, geometric, and statistical processes</a:t>
            </a:r>
          </a:p>
          <a:p>
            <a:pPr>
              <a:lnSpc>
                <a:spcPct val="100000"/>
              </a:lnSpc>
              <a:buFont typeface="Wingdings" pitchFamily="2" charset="2"/>
              <a:buChar char="Ø"/>
            </a:pPr>
            <a:r>
              <a:rPr lang="en-US" sz="2000" b="0" dirty="0"/>
              <a:t>Two core problems of computer vision</a:t>
            </a:r>
          </a:p>
          <a:p>
            <a:pPr lvl="1">
              <a:lnSpc>
                <a:spcPct val="100000"/>
              </a:lnSpc>
              <a:buFont typeface="Wingdings" pitchFamily="2" charset="2"/>
              <a:buChar char="§"/>
            </a:pPr>
            <a:r>
              <a:rPr lang="en-US" sz="1800" b="1" dirty="0"/>
              <a:t>Reconstruction</a:t>
            </a:r>
            <a:r>
              <a:rPr lang="en-US" sz="1800" b="0" dirty="0"/>
              <a:t>: an agent builds a model of the world from an image</a:t>
            </a:r>
          </a:p>
          <a:p>
            <a:pPr lvl="1">
              <a:lnSpc>
                <a:spcPct val="100000"/>
              </a:lnSpc>
              <a:buFont typeface="Wingdings" pitchFamily="2" charset="2"/>
              <a:buChar char="§"/>
            </a:pPr>
            <a:r>
              <a:rPr lang="en-US" sz="1800" b="1" dirty="0"/>
              <a:t>Recognition</a:t>
            </a:r>
            <a:r>
              <a:rPr lang="en-US" sz="1800" b="0" dirty="0"/>
              <a:t>: an agent draws distinctions among the objects</a:t>
            </a:r>
            <a:endParaRPr lang="en-US" sz="2400" dirty="0"/>
          </a:p>
        </p:txBody>
      </p:sp>
    </p:spTree>
    <p:extLst>
      <p:ext uri="{BB962C8B-B14F-4D97-AF65-F5344CB8AC3E}">
        <p14:creationId xmlns:p14="http://schemas.microsoft.com/office/powerpoint/2010/main" val="4179880167"/>
      </p:ext>
    </p:extLst>
  </p:cSld>
  <p:clrMapOvr>
    <a:masterClrMapping/>
  </p:clrMapOvr>
</p:sld>
</file>

<file path=ppt/theme/theme1.xml><?xml version="1.0" encoding="utf-8"?>
<a:theme xmlns:a="http://schemas.openxmlformats.org/drawingml/2006/main" name="Office 테마">
  <a:themeElements>
    <a:clrScheme name="흐름">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w="38100">
          <a:solidFill>
            <a:srgbClr val="FF000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a:defPPr>
      </a:lstStyle>
    </a:spDef>
    <a:txDef>
      <a:spPr>
        <a:noFill/>
      </a:spPr>
      <a:bodyPr wrap="square" rtlCol="0">
        <a:spAutoFit/>
      </a:bodyPr>
      <a:lstStyle>
        <a:defPPr>
          <a:defRPr sz="2400" dirty="0" smtClean="0">
            <a:solidFill>
              <a:srgbClr val="551111"/>
            </a:solidFill>
            <a:effectLst>
              <a:outerShdw blurRad="50800" dist="38100" dir="2700000" algn="tl" rotWithShape="0">
                <a:prstClr val="black">
                  <a:alpha val="40000"/>
                </a:prstClr>
              </a:outerShdw>
            </a:effectLst>
            <a:latin typeface="HY견고딕" pitchFamily="18" charset="-127"/>
            <a:ea typeface="HY견고딕" pitchFamily="18" charset="-127"/>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24387</TotalTime>
  <Words>3022</Words>
  <Application>Microsoft Macintosh PowerPoint</Application>
  <PresentationFormat>화면 슬라이드 쇼(16:9)</PresentationFormat>
  <Paragraphs>323</Paragraphs>
  <Slides>46</Slides>
  <Notes>1</Notes>
  <HiddenSlides>0</HiddenSlides>
  <MMClips>1</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46</vt:i4>
      </vt:variant>
    </vt:vector>
  </HeadingPairs>
  <TitlesOfParts>
    <vt:vector size="56" baseType="lpstr">
      <vt:lpstr>나눔고딕 ExtraBold</vt:lpstr>
      <vt:lpstr>나눔바른고딕</vt:lpstr>
      <vt:lpstr>맑은 고딕</vt:lpstr>
      <vt:lpstr>맑은 고딕</vt:lpstr>
      <vt:lpstr>Arial</vt:lpstr>
      <vt:lpstr>Cambria Math</vt:lpstr>
      <vt:lpstr>NanumBarunGothic</vt:lpstr>
      <vt:lpstr>Times New Roman</vt:lpstr>
      <vt:lpstr>Wingdings</vt:lpstr>
      <vt:lpstr>Office 테마</vt:lpstr>
      <vt:lpstr>PowerPoint 프레젠테이션</vt:lpstr>
      <vt:lpstr>PowerPoint 프레젠테이션</vt:lpstr>
      <vt:lpstr>Introduction: Vision</vt:lpstr>
      <vt:lpstr>Detecting Objects</vt:lpstr>
      <vt:lpstr>Visual Perception</vt:lpstr>
      <vt:lpstr>Applications</vt:lpstr>
      <vt:lpstr>Outline (Lecture 19)</vt:lpstr>
      <vt:lpstr>PowerPoint 프레젠테이션</vt:lpstr>
      <vt:lpstr>19.1 Introduction (1/1)</vt:lpstr>
      <vt:lpstr>PowerPoint 프레젠테이션</vt:lpstr>
      <vt:lpstr>19.2 Image Formation (1/3)</vt:lpstr>
      <vt:lpstr>19.2 Image Formation (2/3)</vt:lpstr>
      <vt:lpstr>19.2 Image Formation (3/3)</vt:lpstr>
      <vt:lpstr>PowerPoint 프레젠테이션</vt:lpstr>
      <vt:lpstr>19.3 Simple Image Features (1/8)</vt:lpstr>
      <vt:lpstr>19.3 Simple Image Features (2/8)</vt:lpstr>
      <vt:lpstr>19.3 Simple Image Features (3/8)</vt:lpstr>
      <vt:lpstr>19.3 Simple Image Features (4/8)</vt:lpstr>
      <vt:lpstr>19.3 Simple Image Features (5/8)</vt:lpstr>
      <vt:lpstr>19.3 Simple Image Features (6/8)</vt:lpstr>
      <vt:lpstr>19.3 Simple Image Features (7/8)</vt:lpstr>
      <vt:lpstr>19.3 Simple Image Features (8/8)</vt:lpstr>
      <vt:lpstr>PowerPoint 프레젠테이션</vt:lpstr>
      <vt:lpstr>19.4 Classifying Images (1/4)</vt:lpstr>
      <vt:lpstr>19.4 Classifying Images (2/4)</vt:lpstr>
      <vt:lpstr>19.4 Classifying Images (3/4)</vt:lpstr>
      <vt:lpstr>19.4 Classifying Images (4/4)</vt:lpstr>
      <vt:lpstr>PowerPoint 프레젠테이션</vt:lpstr>
      <vt:lpstr>19.5 Detecting Objects (1/4)</vt:lpstr>
      <vt:lpstr>19.5 Detecting Objects (2/4)</vt:lpstr>
      <vt:lpstr>19.5 Detecting Objects (3/4)</vt:lpstr>
      <vt:lpstr>19.5 Detecting Objects (4/4)</vt:lpstr>
      <vt:lpstr>PowerPoint 프레젠테이션</vt:lpstr>
      <vt:lpstr>19.6 The 3D World (1/2)</vt:lpstr>
      <vt:lpstr>19.6 The 3D World (2/2)</vt:lpstr>
      <vt:lpstr>PowerPoint 프레젠테이션</vt:lpstr>
      <vt:lpstr>19.7 Using Computer Vision (1/7)</vt:lpstr>
      <vt:lpstr>19.7 Using Computer Vision (2/7)</vt:lpstr>
      <vt:lpstr>19.7 Using Computer Vision (3/7)</vt:lpstr>
      <vt:lpstr>19.7 Using Computer Vision (4/7)</vt:lpstr>
      <vt:lpstr>19.7 Using Computer Vision (5/7)</vt:lpstr>
      <vt:lpstr>19.7 Using Computer Vision (6/7)</vt:lpstr>
      <vt:lpstr>19.7 Using Computer Vision (7/7)</vt:lpstr>
      <vt:lpstr>Summary</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EURI</dc:creator>
  <cp:lastModifiedBy>Microsoft Office User</cp:lastModifiedBy>
  <cp:revision>2355</cp:revision>
  <cp:lastPrinted>2015-05-26T08:02:34Z</cp:lastPrinted>
  <dcterms:created xsi:type="dcterms:W3CDTF">2012-06-20T06:21:11Z</dcterms:created>
  <dcterms:modified xsi:type="dcterms:W3CDTF">2022-06-06T07:26:59Z</dcterms:modified>
</cp:coreProperties>
</file>